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59" r:id="rId4"/>
    <p:sldId id="258" r:id="rId5"/>
    <p:sldId id="260" r:id="rId6"/>
    <p:sldId id="26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4" d="100"/>
          <a:sy n="104" d="100"/>
        </p:scale>
        <p:origin x="-90" y="-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0CAB4385-6A28-41B3-8B64-F6AAB21488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Undertitel 2">
            <a:extLst>
              <a:ext uri="{FF2B5EF4-FFF2-40B4-BE49-F238E27FC236}">
                <a16:creationId xmlns:a16="http://schemas.microsoft.com/office/drawing/2014/main" xmlns="" id="{80B9D424-2454-4AE7-8F68-1A06ED11B4F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/>
              <a:t>Klik for at redigere undertiteltypografien i masteren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F9F64EE9-4CE3-441B-9823-5C34F0D7FF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2AA4BEF3-2BCA-4976-8DB1-5B7F442B1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9CC0756A-5AF5-4686-BC7C-5F8423E9B9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37326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0AB8316-32FB-43CE-940F-188DAAEEB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35EF2119-A01B-49F2-AF69-302EF9DBB1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C25222D6-C840-4615-9585-EB94B09220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4E597EA1-AF39-4088-981A-22EAF4910B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BF61F45D-DC46-441D-80A0-3692628F8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11569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B0FC02E-05D2-4186-8F35-E497D7E2D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B0B58367-E1E7-4485-A2A7-911CBDD143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09491459-D3BE-4452-864F-ADDF11DACB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62E8F964-F751-446B-876E-393ADB2331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0C13FC43-EEBA-45EF-81FC-0F2CFBC10F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0958517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99E0B95-F872-44A2-A863-CD247B360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A2876996-1D95-41C3-8973-47058430B30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BCCFBDC4-BBC0-4758-BB8A-45997A9500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B5960720-921E-4756-A1AC-CE0EE6811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FBB3782D-A3B3-4508-B153-2A4FF1ECA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6AA2DC2B-C5D4-45B5-BD38-28C2D9CC35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480403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6F1FE7E-DB0E-4E85-BB7A-620CFFB03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879081C6-9488-4205-B653-95FC412CE6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D3142454-AA41-4DD5-85C8-27FE3323DCB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36861C4E-2802-4FD8-9C7A-07FD18AE0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6" name="Pladsholder til indhold 5">
            <a:extLst>
              <a:ext uri="{FF2B5EF4-FFF2-40B4-BE49-F238E27FC236}">
                <a16:creationId xmlns:a16="http://schemas.microsoft.com/office/drawing/2014/main" xmlns="" id="{19575275-3346-4AFA-AA8D-4A6C81786B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7" name="Pladsholder til dato 6">
            <a:extLst>
              <a:ext uri="{FF2B5EF4-FFF2-40B4-BE49-F238E27FC236}">
                <a16:creationId xmlns:a16="http://schemas.microsoft.com/office/drawing/2014/main" xmlns="" id="{C546FB75-EF79-4134-BB0E-239D9276C5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8" name="Pladsholder til sidefod 7">
            <a:extLst>
              <a:ext uri="{FF2B5EF4-FFF2-40B4-BE49-F238E27FC236}">
                <a16:creationId xmlns:a16="http://schemas.microsoft.com/office/drawing/2014/main" xmlns="" id="{EC6F0B71-94DA-449C-A7E9-0B3F2CB2F4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Pladsholder til slidenummer 8">
            <a:extLst>
              <a:ext uri="{FF2B5EF4-FFF2-40B4-BE49-F238E27FC236}">
                <a16:creationId xmlns:a16="http://schemas.microsoft.com/office/drawing/2014/main" xmlns="" id="{4710B4B3-6225-433E-A764-46894F1EF1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6982333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9D278E56-D113-4802-AC1C-75EB20DC34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dato 2">
            <a:extLst>
              <a:ext uri="{FF2B5EF4-FFF2-40B4-BE49-F238E27FC236}">
                <a16:creationId xmlns:a16="http://schemas.microsoft.com/office/drawing/2014/main" xmlns="" id="{754AF316-9EF6-4893-A0F8-52995EF447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4" name="Pladsholder til sidefod 3">
            <a:extLst>
              <a:ext uri="{FF2B5EF4-FFF2-40B4-BE49-F238E27FC236}">
                <a16:creationId xmlns:a16="http://schemas.microsoft.com/office/drawing/2014/main" xmlns="" id="{03C26904-E0BB-41CA-88D7-4C4EFF96CA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Pladsholder til slidenummer 4">
            <a:extLst>
              <a:ext uri="{FF2B5EF4-FFF2-40B4-BE49-F238E27FC236}">
                <a16:creationId xmlns:a16="http://schemas.microsoft.com/office/drawing/2014/main" xmlns="" id="{1AABA001-1E11-4844-96DB-94BB05428E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334097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>
            <a:extLst>
              <a:ext uri="{FF2B5EF4-FFF2-40B4-BE49-F238E27FC236}">
                <a16:creationId xmlns:a16="http://schemas.microsoft.com/office/drawing/2014/main" xmlns="" id="{90821455-7609-4B0D-93BD-5C72696AA3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3" name="Pladsholder til sidefod 2">
            <a:extLst>
              <a:ext uri="{FF2B5EF4-FFF2-40B4-BE49-F238E27FC236}">
                <a16:creationId xmlns:a16="http://schemas.microsoft.com/office/drawing/2014/main" xmlns="" id="{483D4843-51F9-462A-B8B9-680557AA29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Pladsholder til slidenummer 3">
            <a:extLst>
              <a:ext uri="{FF2B5EF4-FFF2-40B4-BE49-F238E27FC236}">
                <a16:creationId xmlns:a16="http://schemas.microsoft.com/office/drawing/2014/main" xmlns="" id="{4AB4433A-7CBE-49A2-B70A-E6BCBCE7F2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3194396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570B122-3152-4ECC-AE60-9C94BED88A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indhold 2">
            <a:extLst>
              <a:ext uri="{FF2B5EF4-FFF2-40B4-BE49-F238E27FC236}">
                <a16:creationId xmlns:a16="http://schemas.microsoft.com/office/drawing/2014/main" xmlns="" id="{EF0B6736-724A-4B46-9D22-92EA9ECA70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EFF405EC-D891-482C-B2C5-77C923E0DF9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0FEAD307-8CD9-481A-A5AF-9628330785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9C558A28-A028-43B5-B9F5-7BACEE0A99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D9F25C42-15E6-424B-8779-58DBF64A7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7221294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2510A55A-A1BE-472D-8EE8-B18F84EAA8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billede 2">
            <a:extLst>
              <a:ext uri="{FF2B5EF4-FFF2-40B4-BE49-F238E27FC236}">
                <a16:creationId xmlns:a16="http://schemas.microsoft.com/office/drawing/2014/main" xmlns="" id="{502C32A9-B233-405C-9503-6FD310988F8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Pladsholder til tekst 3">
            <a:extLst>
              <a:ext uri="{FF2B5EF4-FFF2-40B4-BE49-F238E27FC236}">
                <a16:creationId xmlns:a16="http://schemas.microsoft.com/office/drawing/2014/main" xmlns="" id="{630A949E-13C7-41C9-B3B9-CE7EC38F70B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/>
              <a:t>Klik for at redigere teksttypografierne i masteren</a:t>
            </a:r>
          </a:p>
        </p:txBody>
      </p:sp>
      <p:sp>
        <p:nvSpPr>
          <p:cNvPr id="5" name="Pladsholder til dato 4">
            <a:extLst>
              <a:ext uri="{FF2B5EF4-FFF2-40B4-BE49-F238E27FC236}">
                <a16:creationId xmlns:a16="http://schemas.microsoft.com/office/drawing/2014/main" xmlns="" id="{70D118C6-853A-45A0-9111-62FEA7B6E8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6" name="Pladsholder til sidefod 5">
            <a:extLst>
              <a:ext uri="{FF2B5EF4-FFF2-40B4-BE49-F238E27FC236}">
                <a16:creationId xmlns:a16="http://schemas.microsoft.com/office/drawing/2014/main" xmlns="" id="{3BEDCBC3-6D8C-40D1-BEC2-E23595E095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Pladsholder til slidenummer 6">
            <a:extLst>
              <a:ext uri="{FF2B5EF4-FFF2-40B4-BE49-F238E27FC236}">
                <a16:creationId xmlns:a16="http://schemas.microsoft.com/office/drawing/2014/main" xmlns="" id="{1E87A5A1-0ED2-4B05-BEE5-5DA433B595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30391371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C428DA80-2B1F-4ADC-8BBB-3645CA2D2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E97CB4C6-69D7-474E-95EA-E939ED46C8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E9435793-187B-4A65-BE4D-97C51C72BC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AA584693-9713-4527-B8BA-9D4E48A72E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479CADA7-EB41-4E5D-8F98-309655F26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11917097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>
            <a:extLst>
              <a:ext uri="{FF2B5EF4-FFF2-40B4-BE49-F238E27FC236}">
                <a16:creationId xmlns:a16="http://schemas.microsoft.com/office/drawing/2014/main" xmlns="" id="{990CB7B1-F4E6-4C4E-84B5-78A07056C1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lodret titel 2">
            <a:extLst>
              <a:ext uri="{FF2B5EF4-FFF2-40B4-BE49-F238E27FC236}">
                <a16:creationId xmlns:a16="http://schemas.microsoft.com/office/drawing/2014/main" xmlns="" id="{AF7D665B-7A8E-4759-962E-4BE3F38702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FD5298A2-D6E1-4ED9-A53C-48D348B2C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DDC88A26-E7AE-4985-A218-FF9F1A648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437E12D6-92FA-46BA-95E9-69221B8A05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7246681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>
            <a:extLst>
              <a:ext uri="{FF2B5EF4-FFF2-40B4-BE49-F238E27FC236}">
                <a16:creationId xmlns:a16="http://schemas.microsoft.com/office/drawing/2014/main" xmlns="" id="{89883862-9B15-4A11-88FA-BDA815BB2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/>
              <a:t>Klik for at redigere titeltypografien i masteren</a:t>
            </a:r>
            <a:endParaRPr lang="en-GB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4231078E-67D5-47CE-8B74-375A0E9A60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/>
              <a:t>Klik for at redigere teksttypografierne i masteren</a:t>
            </a:r>
          </a:p>
          <a:p>
            <a:pPr lvl="1"/>
            <a:r>
              <a:rPr lang="da-DK"/>
              <a:t>Andet niveau</a:t>
            </a:r>
          </a:p>
          <a:p>
            <a:pPr lvl="2"/>
            <a:r>
              <a:rPr lang="da-DK"/>
              <a:t>Tredje niveau</a:t>
            </a:r>
          </a:p>
          <a:p>
            <a:pPr lvl="3"/>
            <a:r>
              <a:rPr lang="da-DK"/>
              <a:t>Fjerde niveau</a:t>
            </a:r>
          </a:p>
          <a:p>
            <a:pPr lvl="4"/>
            <a:r>
              <a:rPr lang="da-DK"/>
              <a:t>Femte niveau</a:t>
            </a:r>
            <a:endParaRPr lang="en-GB"/>
          </a:p>
        </p:txBody>
      </p:sp>
      <p:sp>
        <p:nvSpPr>
          <p:cNvPr id="4" name="Pladsholder til dato 3">
            <a:extLst>
              <a:ext uri="{FF2B5EF4-FFF2-40B4-BE49-F238E27FC236}">
                <a16:creationId xmlns:a16="http://schemas.microsoft.com/office/drawing/2014/main" xmlns="" id="{33C0EF16-2EA4-487A-A085-045412F078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7F658CF-7257-4B4C-908D-DB6264654D93}" type="datetimeFigureOut">
              <a:rPr lang="en-GB" smtClean="0"/>
              <a:pPr/>
              <a:t>03/11/2019</a:t>
            </a:fld>
            <a:endParaRPr lang="en-GB"/>
          </a:p>
        </p:txBody>
      </p:sp>
      <p:sp>
        <p:nvSpPr>
          <p:cNvPr id="5" name="Pladsholder til sidefod 4">
            <a:extLst>
              <a:ext uri="{FF2B5EF4-FFF2-40B4-BE49-F238E27FC236}">
                <a16:creationId xmlns:a16="http://schemas.microsoft.com/office/drawing/2014/main" xmlns="" id="{6090DE06-EA3C-4292-8372-69CB19B031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Pladsholder til slidenummer 5">
            <a:extLst>
              <a:ext uri="{FF2B5EF4-FFF2-40B4-BE49-F238E27FC236}">
                <a16:creationId xmlns:a16="http://schemas.microsoft.com/office/drawing/2014/main" xmlns="" id="{870C78D5-4D20-4BAD-BBC1-F9A4C74767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90E37E-67B6-4C07-9A00-BE626D57D2E7}" type="slidenum">
              <a:rPr lang="en-GB" smtClean="0"/>
              <a:pPr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xmlns="" val="27203116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hyperlink" Target="https://www.kk.dk/nyheder/luftforurening-koebenhavnerne-indaander-hoeje-vaerdier-af-ultrafine-partikler-hver-da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envs.au.dk/faglige-omraader/luftforurening-udledninger-og-effekter/data-om-luftkvalitet/luftudsigten/" TargetMode="External"/><Relationship Id="rId5" Type="http://schemas.openxmlformats.org/officeDocument/2006/relationships/hyperlink" Target="http://lpdv.spatialsuite.dk/spatialmap?" TargetMode="External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Tune Lokalråd Log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307192" y="190586"/>
            <a:ext cx="5546882" cy="696382"/>
          </a:xfrm>
          <a:prstGeom prst="rect">
            <a:avLst/>
          </a:prstGeom>
        </p:spPr>
      </p:pic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84048" y="1016765"/>
            <a:ext cx="5439310" cy="892552"/>
          </a:xfrm>
          <a:prstGeom prst="rect">
            <a:avLst/>
          </a:prstGeom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Folketingets trafikudvalg 5. november 2019</a:t>
            </a:r>
            <a:endParaRPr kumimoji="0" lang="da-DK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/>
            </a:r>
            <a:b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Indledning.</a:t>
            </a: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Billede 5" descr="Total støj stop støjen (2)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7805931" y="2587752"/>
            <a:ext cx="3968490" cy="2468880"/>
          </a:xfrm>
          <a:prstGeom prst="rect">
            <a:avLst/>
          </a:prstGeom>
        </p:spPr>
      </p:pic>
      <p:sp>
        <p:nvSpPr>
          <p:cNvPr id="2050" name="Rectangle 2"/>
          <p:cNvSpPr>
            <a:spLocks noChangeArrowheads="1"/>
          </p:cNvSpPr>
          <p:nvPr/>
        </p:nvSpPr>
        <p:spPr bwMode="auto">
          <a:xfrm>
            <a:off x="329184" y="1979220"/>
            <a:ext cx="7214616" cy="42627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Ring 5 Syd - en alvorlig p</a:t>
            </a: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å</a:t>
            </a: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virkning af op mod 75.000 borgere</a:t>
            </a:r>
            <a:b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Trafikkorridoren i strid med Borgernes Retssikkerhed og Grundloven? (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Å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rhus universitet)</a:t>
            </a:r>
            <a:b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 har samlet Landsbyerne langs Trafikkorridoren og holdt Borgermøder om konsekvenser, med landspolitisk deltagelse med op til 1600 deltagere</a:t>
            </a:r>
            <a:b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Vi har dialog med Erhvervsstyrelsen 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Vejdirektoratet 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–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Miljøstyrelsen og har stillet spørgsm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å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 til EU's Miljøkontor.</a:t>
            </a:r>
            <a:b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Støj Lufthavn &lt;50DB for Plejehjem, Motorvej &gt;58 DB. (3 DB dobbelt)</a:t>
            </a:r>
            <a:b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Aalborg Universitet (Trafikdage</a:t>
            </a:r>
            <a:r>
              <a:rPr kumimoji="0" lang="da-DK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Å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lborg) peger p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Calibri"/>
                <a:ea typeface="Calibri" pitchFamily="34" charset="0"/>
                <a:cs typeface="Arial" pitchFamily="34" charset="0"/>
              </a:rPr>
              <a:t>å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at Vejdirektoratet arbejder med forældede programmer.</a:t>
            </a: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Sydmotorvej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biler mod </a:t>
            </a:r>
            <a:r>
              <a:rPr lang="da-DK" sz="1600" dirty="0" smtClean="0">
                <a:latin typeface="Arial" pitchFamily="34" charset="0"/>
                <a:ea typeface="Calibri" pitchFamily="34" charset="0"/>
                <a:cs typeface="Arial" pitchFamily="34" charset="0"/>
              </a:rPr>
              <a:t>Kø</a:t>
            </a:r>
            <a: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benhavn, kan ikke komme af motorvejen</a:t>
            </a:r>
            <a:br>
              <a:rPr kumimoji="0" lang="da-DK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</a:br>
            <a:endParaRPr kumimoji="0" lang="da-DK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da-DK" sz="16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Borger er stavnsbundet i og kan ikke sælge ejendomme de steder hvor der undersøges for motorvej.</a:t>
            </a:r>
            <a:endParaRPr kumimoji="0" lang="da-DK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Billede 3" descr="Tune Lokalråd Logo.jp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8544" y="282026"/>
            <a:ext cx="5546882" cy="696382"/>
          </a:xfrm>
          <a:prstGeom prst="rect">
            <a:avLst/>
          </a:prstGeom>
        </p:spPr>
      </p:pic>
      <p:pic>
        <p:nvPicPr>
          <p:cNvPr id="5" name="Billede 4" descr="John 1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19583" y="1372870"/>
            <a:ext cx="6120130" cy="2466340"/>
          </a:xfrm>
          <a:prstGeom prst="rect">
            <a:avLst/>
          </a:prstGeom>
        </p:spPr>
      </p:pic>
      <p:pic>
        <p:nvPicPr>
          <p:cNvPr id="6" name="Billede 5" descr="john 2.jpg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283591" y="4002468"/>
            <a:ext cx="6120130" cy="2309495"/>
          </a:xfrm>
          <a:prstGeom prst="rect">
            <a:avLst/>
          </a:prstGeom>
        </p:spPr>
      </p:pic>
      <p:pic>
        <p:nvPicPr>
          <p:cNvPr id="7" name="Billede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428232" y="530259"/>
            <a:ext cx="5626608" cy="574262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1B5C185E-4597-4DF2-B077-4C67499EE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Støj – DK versus WHO</a:t>
            </a:r>
            <a:endParaRPr lang="en-GB" sz="1600" dirty="0"/>
          </a:p>
        </p:txBody>
      </p:sp>
      <p:sp>
        <p:nvSpPr>
          <p:cNvPr id="3" name="Pladsholder til tekst 2">
            <a:extLst>
              <a:ext uri="{FF2B5EF4-FFF2-40B4-BE49-F238E27FC236}">
                <a16:creationId xmlns:a16="http://schemas.microsoft.com/office/drawing/2014/main" xmlns="" id="{FB454110-BB26-4BD0-A3CC-2C614707B7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69683"/>
            <a:ext cx="5157787" cy="823912"/>
          </a:xfrm>
        </p:spPr>
        <p:txBody>
          <a:bodyPr/>
          <a:lstStyle/>
          <a:p>
            <a:r>
              <a:rPr lang="da-DK" dirty="0"/>
              <a:t>Miljøstyrelsen: 58 dB </a:t>
            </a:r>
            <a:r>
              <a:rPr lang="da-DK" dirty="0" err="1"/>
              <a:t>L</a:t>
            </a:r>
            <a:r>
              <a:rPr lang="da-DK" sz="1600" dirty="0" err="1"/>
              <a:t>den</a:t>
            </a:r>
            <a:endParaRPr lang="en-GB" dirty="0"/>
          </a:p>
        </p:txBody>
      </p:sp>
      <p:sp>
        <p:nvSpPr>
          <p:cNvPr id="4" name="Pladsholder til indhold 3">
            <a:extLst>
              <a:ext uri="{FF2B5EF4-FFF2-40B4-BE49-F238E27FC236}">
                <a16:creationId xmlns:a16="http://schemas.microsoft.com/office/drawing/2014/main" xmlns="" id="{9C2F023C-AF4D-4D0C-8FEB-BBF7A83F32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19748" y="2313433"/>
            <a:ext cx="5533580" cy="3886200"/>
          </a:xfrm>
        </p:spPr>
        <p:txBody>
          <a:bodyPr>
            <a:normAutofit fontScale="47500" lnSpcReduction="20000"/>
          </a:bodyPr>
          <a:lstStyle/>
          <a:p>
            <a:pPr>
              <a:lnSpc>
                <a:spcPct val="120000"/>
              </a:lnSpc>
            </a:pPr>
            <a:r>
              <a:rPr lang="da-DK" sz="3800" dirty="0"/>
              <a:t>Rekreative områder i det åbne land (sommerhusområder, grønne områder, campingpladser): 53 dB</a:t>
            </a:r>
          </a:p>
          <a:p>
            <a:pPr>
              <a:lnSpc>
                <a:spcPct val="120000"/>
              </a:lnSpc>
            </a:pPr>
            <a:r>
              <a:rPr lang="da-DK" sz="3800" dirty="0">
                <a:highlight>
                  <a:srgbClr val="FFFF00"/>
                </a:highlight>
              </a:rPr>
              <a:t>Rekreative områder i eller nær byområder (parker, kolonihaver, nyttehaver, turistcampingpladser): 58 dB</a:t>
            </a:r>
          </a:p>
          <a:p>
            <a:pPr>
              <a:lnSpc>
                <a:spcPct val="120000"/>
              </a:lnSpc>
            </a:pPr>
            <a:r>
              <a:rPr lang="da-DK" sz="3800" dirty="0">
                <a:highlight>
                  <a:srgbClr val="FFFF00"/>
                </a:highlight>
              </a:rPr>
              <a:t>Boligområder (boligbebyggelse, daginstitutioner m.v., udendørs opholdsarealer): 58 dB</a:t>
            </a:r>
          </a:p>
          <a:p>
            <a:pPr>
              <a:lnSpc>
                <a:spcPct val="120000"/>
              </a:lnSpc>
            </a:pPr>
            <a:r>
              <a:rPr lang="da-DK" sz="3800" dirty="0">
                <a:highlight>
                  <a:srgbClr val="FFFF00"/>
                </a:highlight>
              </a:rPr>
              <a:t>Offentlige formål (hospitaler, uddannelsesinstitutioner, skoler): 58 dB</a:t>
            </a:r>
          </a:p>
          <a:p>
            <a:pPr>
              <a:lnSpc>
                <a:spcPct val="120000"/>
              </a:lnSpc>
            </a:pPr>
            <a:r>
              <a:rPr lang="da-DK" sz="3800" dirty="0"/>
              <a:t>Liberale erhverv m.v. (hoteller, kontorer m.v.): 63 dB.</a:t>
            </a:r>
          </a:p>
          <a:p>
            <a:pPr marL="0" indent="0">
              <a:buNone/>
            </a:pPr>
            <a:r>
              <a:rPr lang="da-DK" sz="1800" dirty="0"/>
              <a:t>Kilde: Vejledning fra Miljøstyrelsen Nr. 4 2007 </a:t>
            </a:r>
          </a:p>
          <a:p>
            <a:endParaRPr lang="en-GB" dirty="0"/>
          </a:p>
        </p:txBody>
      </p:sp>
      <p:sp>
        <p:nvSpPr>
          <p:cNvPr id="5" name="Pladsholder til tekst 4">
            <a:extLst>
              <a:ext uri="{FF2B5EF4-FFF2-40B4-BE49-F238E27FC236}">
                <a16:creationId xmlns:a16="http://schemas.microsoft.com/office/drawing/2014/main" xmlns="" id="{171CF4B4-3AD5-4D2F-8CC6-368D242CA8E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da-DK" dirty="0"/>
              <a:t>WHO: 53 dB </a:t>
            </a:r>
            <a:r>
              <a:rPr lang="da-DK" dirty="0" err="1"/>
              <a:t>L</a:t>
            </a:r>
            <a:r>
              <a:rPr lang="da-DK" sz="1600" dirty="0" err="1"/>
              <a:t>den</a:t>
            </a:r>
            <a:r>
              <a:rPr lang="da-DK" dirty="0"/>
              <a:t> (45 dB </a:t>
            </a:r>
            <a:r>
              <a:rPr lang="da-DK" dirty="0" err="1"/>
              <a:t>L</a:t>
            </a:r>
            <a:r>
              <a:rPr lang="da-DK" sz="1600" dirty="0" err="1"/>
              <a:t>night</a:t>
            </a:r>
            <a:r>
              <a:rPr lang="da-DK" dirty="0"/>
              <a:t>)</a:t>
            </a:r>
            <a:endParaRPr lang="en-GB" dirty="0"/>
          </a:p>
        </p:txBody>
      </p:sp>
      <p:pic>
        <p:nvPicPr>
          <p:cNvPr id="8" name="Pladsholder til indhold 7" descr="Et billede, der indeholder skærmbillede&#10;&#10;Automatisk genereret beskrivelse">
            <a:extLst>
              <a:ext uri="{FF2B5EF4-FFF2-40B4-BE49-F238E27FC236}">
                <a16:creationId xmlns:a16="http://schemas.microsoft.com/office/drawing/2014/main" xmlns="" id="{ACD7A379-BB1E-4BE1-8B62-37C64B430C2A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172200" y="2719261"/>
            <a:ext cx="5577840" cy="3504152"/>
          </a:xfrm>
        </p:spPr>
      </p:pic>
    </p:spTree>
    <p:extLst>
      <p:ext uri="{BB962C8B-B14F-4D97-AF65-F5344CB8AC3E}">
        <p14:creationId xmlns:p14="http://schemas.microsoft.com/office/powerpoint/2010/main" xmlns="" val="19526716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A9BC8736-908E-4B10-99B0-873410663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Luftforurening – DK/EU versus WHO</a:t>
            </a:r>
            <a:endParaRPr lang="en-GB" dirty="0"/>
          </a:p>
        </p:txBody>
      </p:sp>
      <p:grpSp>
        <p:nvGrpSpPr>
          <p:cNvPr id="27" name="Gruppe 26">
            <a:extLst>
              <a:ext uri="{FF2B5EF4-FFF2-40B4-BE49-F238E27FC236}">
                <a16:creationId xmlns:a16="http://schemas.microsoft.com/office/drawing/2014/main" xmlns="" id="{0A30693F-56C7-47F7-A82F-7D24FC3FADA4}"/>
              </a:ext>
            </a:extLst>
          </p:cNvPr>
          <p:cNvGrpSpPr/>
          <p:nvPr/>
        </p:nvGrpSpPr>
        <p:grpSpPr>
          <a:xfrm>
            <a:off x="961086" y="1339605"/>
            <a:ext cx="10392714" cy="3448838"/>
            <a:chOff x="1089686" y="2019114"/>
            <a:chExt cx="10392714" cy="3448838"/>
          </a:xfrm>
        </p:grpSpPr>
        <p:grpSp>
          <p:nvGrpSpPr>
            <p:cNvPr id="10" name="Gruppe 9">
              <a:extLst>
                <a:ext uri="{FF2B5EF4-FFF2-40B4-BE49-F238E27FC236}">
                  <a16:creationId xmlns:a16="http://schemas.microsoft.com/office/drawing/2014/main" xmlns="" id="{B0B6F907-CB8E-47A4-8040-968CE846B080}"/>
                </a:ext>
              </a:extLst>
            </p:cNvPr>
            <p:cNvGrpSpPr/>
            <p:nvPr/>
          </p:nvGrpSpPr>
          <p:grpSpPr>
            <a:xfrm>
              <a:off x="1089686" y="2019114"/>
              <a:ext cx="9840438" cy="3448838"/>
              <a:chOff x="1089686" y="2019114"/>
              <a:chExt cx="9840438" cy="3448838"/>
            </a:xfrm>
          </p:grpSpPr>
          <p:sp>
            <p:nvSpPr>
              <p:cNvPr id="11" name="Rektangel 10">
                <a:extLst>
                  <a:ext uri="{FF2B5EF4-FFF2-40B4-BE49-F238E27FC236}">
                    <a16:creationId xmlns:a16="http://schemas.microsoft.com/office/drawing/2014/main" xmlns="" id="{BE367BF7-7CF4-45CC-9BB1-B6D606114268}"/>
                  </a:ext>
                </a:extLst>
              </p:cNvPr>
              <p:cNvSpPr/>
              <p:nvPr/>
            </p:nvSpPr>
            <p:spPr>
              <a:xfrm>
                <a:off x="1089686" y="2019114"/>
                <a:ext cx="2762631" cy="2467311"/>
              </a:xfrm>
              <a:prstGeom prst="rect">
                <a:avLst/>
              </a:prstGeom>
              <a:blipFill rotWithShape="1">
                <a:blip r:embed="rId2" cstate="print"/>
                <a:srcRect/>
                <a:stretch>
                  <a:fillRect l="-1000" r="-1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 dirty="0"/>
              </a:p>
            </p:txBody>
          </p:sp>
          <p:sp>
            <p:nvSpPr>
              <p:cNvPr id="12" name="Kombinationstegning: figur 11">
                <a:extLst>
                  <a:ext uri="{FF2B5EF4-FFF2-40B4-BE49-F238E27FC236}">
                    <a16:creationId xmlns:a16="http://schemas.microsoft.com/office/drawing/2014/main" xmlns="" id="{FE08C7FC-23E4-4C0C-B017-BAFCF89E2DD5}"/>
                  </a:ext>
                </a:extLst>
              </p:cNvPr>
              <p:cNvSpPr/>
              <p:nvPr/>
            </p:nvSpPr>
            <p:spPr>
              <a:xfrm>
                <a:off x="1089686" y="4491637"/>
                <a:ext cx="2762631" cy="976315"/>
              </a:xfrm>
              <a:custGeom>
                <a:avLst/>
                <a:gdLst>
                  <a:gd name="connsiteX0" fmla="*/ 0 w 976315"/>
                  <a:gd name="connsiteY0" fmla="*/ 0 h 976315"/>
                  <a:gd name="connsiteX1" fmla="*/ 976315 w 976315"/>
                  <a:gd name="connsiteY1" fmla="*/ 0 h 976315"/>
                  <a:gd name="connsiteX2" fmla="*/ 976315 w 976315"/>
                  <a:gd name="connsiteY2" fmla="*/ 976315 h 976315"/>
                  <a:gd name="connsiteX3" fmla="*/ 0 w 976315"/>
                  <a:gd name="connsiteY3" fmla="*/ 976315 h 976315"/>
                  <a:gd name="connsiteX4" fmla="*/ 0 w 976315"/>
                  <a:gd name="connsiteY4" fmla="*/ 0 h 976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315" h="976315">
                    <a:moveTo>
                      <a:pt x="0" y="0"/>
                    </a:moveTo>
                    <a:lnTo>
                      <a:pt x="976315" y="0"/>
                    </a:lnTo>
                    <a:lnTo>
                      <a:pt x="976315" y="976315"/>
                    </a:lnTo>
                    <a:lnTo>
                      <a:pt x="0" y="97631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7630" tIns="87630" rIns="87630" bIns="87630" numCol="1" spcCol="1270" anchor="ctr" anchorCtr="0">
                <a:noAutofit/>
              </a:bodyPr>
              <a:lstStyle/>
              <a:p>
                <a:pPr marL="0" lvl="0" indent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1600" kern="1200" dirty="0"/>
                  <a:t>NO2 årsmiddel  grænseværdi</a:t>
                </a:r>
              </a:p>
              <a:p>
                <a:pPr marL="0" lvl="0" indent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1600" dirty="0"/>
                  <a:t>DK/EU 40 µg/m3</a:t>
                </a:r>
              </a:p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600" dirty="0"/>
                  <a:t>WHO 40 µg/m3</a:t>
                </a:r>
                <a:endParaRPr lang="en-GB" sz="1600" kern="1200" dirty="0"/>
              </a:p>
            </p:txBody>
          </p:sp>
          <p:sp>
            <p:nvSpPr>
              <p:cNvPr id="13" name="Rektangel 12">
                <a:extLst>
                  <a:ext uri="{FF2B5EF4-FFF2-40B4-BE49-F238E27FC236}">
                    <a16:creationId xmlns:a16="http://schemas.microsoft.com/office/drawing/2014/main" xmlns="" id="{AA712DB7-9CC8-4C64-AC27-A0F9ABEA1E3E}"/>
                  </a:ext>
                </a:extLst>
              </p:cNvPr>
              <p:cNvSpPr/>
              <p:nvPr/>
            </p:nvSpPr>
            <p:spPr>
              <a:xfrm>
                <a:off x="4361157" y="2019114"/>
                <a:ext cx="2905791" cy="2467310"/>
              </a:xfrm>
              <a:prstGeom prst="rect">
                <a:avLst/>
              </a:prstGeom>
              <a:blipFill rotWithShape="1">
                <a:blip r:embed="rId3" cstate="print"/>
                <a:srcRect/>
                <a:stretch>
                  <a:fillRect l="-2000" r="-2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4" name="Kombinationstegning: figur 13">
                <a:extLst>
                  <a:ext uri="{FF2B5EF4-FFF2-40B4-BE49-F238E27FC236}">
                    <a16:creationId xmlns:a16="http://schemas.microsoft.com/office/drawing/2014/main" xmlns="" id="{58F541A5-4F07-4935-91C2-CEC818838469}"/>
                  </a:ext>
                </a:extLst>
              </p:cNvPr>
              <p:cNvSpPr/>
              <p:nvPr/>
            </p:nvSpPr>
            <p:spPr>
              <a:xfrm>
                <a:off x="4361157" y="4491637"/>
                <a:ext cx="2905088" cy="976315"/>
              </a:xfrm>
              <a:custGeom>
                <a:avLst/>
                <a:gdLst>
                  <a:gd name="connsiteX0" fmla="*/ 0 w 976315"/>
                  <a:gd name="connsiteY0" fmla="*/ 0 h 976315"/>
                  <a:gd name="connsiteX1" fmla="*/ 976315 w 976315"/>
                  <a:gd name="connsiteY1" fmla="*/ 0 h 976315"/>
                  <a:gd name="connsiteX2" fmla="*/ 976315 w 976315"/>
                  <a:gd name="connsiteY2" fmla="*/ 976315 h 976315"/>
                  <a:gd name="connsiteX3" fmla="*/ 0 w 976315"/>
                  <a:gd name="connsiteY3" fmla="*/ 976315 h 976315"/>
                  <a:gd name="connsiteX4" fmla="*/ 0 w 976315"/>
                  <a:gd name="connsiteY4" fmla="*/ 0 h 976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315" h="976315">
                    <a:moveTo>
                      <a:pt x="0" y="0"/>
                    </a:moveTo>
                    <a:lnTo>
                      <a:pt x="976315" y="0"/>
                    </a:lnTo>
                    <a:lnTo>
                      <a:pt x="976315" y="976315"/>
                    </a:lnTo>
                    <a:lnTo>
                      <a:pt x="0" y="97631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7630" tIns="87630" rIns="87630" bIns="87630" numCol="1" spcCol="1270" anchor="ctr" anchorCtr="0">
                <a:noAutofit/>
              </a:bodyPr>
              <a:lstStyle/>
              <a:p>
                <a:pPr marL="0" lvl="0" indent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1600" kern="1200" dirty="0"/>
                  <a:t>PM2.5 årsmiddel grænseværdi</a:t>
                </a:r>
              </a:p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600" dirty="0"/>
                  <a:t>DK/EU 25 µg/m3</a:t>
                </a:r>
              </a:p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600" kern="1200" dirty="0">
                    <a:solidFill>
                      <a:schemeClr val="tx1"/>
                    </a:solidFill>
                    <a:highlight>
                      <a:srgbClr val="FFFF00"/>
                    </a:highlight>
                  </a:rPr>
                  <a:t>WHO 10</a:t>
                </a:r>
                <a:r>
                  <a:rPr lang="da-DK" sz="1600" dirty="0">
                    <a:solidFill>
                      <a:schemeClr val="tx1"/>
                    </a:solidFill>
                    <a:highlight>
                      <a:srgbClr val="FFFF00"/>
                    </a:highlight>
                  </a:rPr>
                  <a:t> µg/m3</a:t>
                </a:r>
                <a:endParaRPr lang="en-GB" sz="1600" kern="1200" dirty="0">
                  <a:solidFill>
                    <a:schemeClr val="tx1"/>
                  </a:solidFill>
                  <a:highlight>
                    <a:srgbClr val="FFFF00"/>
                  </a:highlight>
                </a:endParaRPr>
              </a:p>
            </p:txBody>
          </p:sp>
          <p:sp>
            <p:nvSpPr>
              <p:cNvPr id="15" name="Rektangel 14">
                <a:extLst>
                  <a:ext uri="{FF2B5EF4-FFF2-40B4-BE49-F238E27FC236}">
                    <a16:creationId xmlns:a16="http://schemas.microsoft.com/office/drawing/2014/main" xmlns="" id="{B7CC2229-23D7-49F4-83F3-85FE4ABFC6F1}"/>
                  </a:ext>
                </a:extLst>
              </p:cNvPr>
              <p:cNvSpPr/>
              <p:nvPr/>
            </p:nvSpPr>
            <p:spPr>
              <a:xfrm>
                <a:off x="8118070" y="2019114"/>
                <a:ext cx="2788643" cy="2456977"/>
              </a:xfrm>
              <a:prstGeom prst="rect">
                <a:avLst/>
              </a:prstGeom>
              <a:blipFill rotWithShape="1">
                <a:blip r:embed="rId4" cstate="print"/>
                <a:srcRect/>
                <a:stretch>
                  <a:fillRect l="-2000" r="-2000"/>
                </a:stretch>
              </a:blip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rgbClr r="0" g="0" b="0"/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6" name="Kombinationstegning: figur 15">
                <a:extLst>
                  <a:ext uri="{FF2B5EF4-FFF2-40B4-BE49-F238E27FC236}">
                    <a16:creationId xmlns:a16="http://schemas.microsoft.com/office/drawing/2014/main" xmlns="" id="{9B7048D5-C7DE-4398-9193-EE423E7BE357}"/>
                  </a:ext>
                </a:extLst>
              </p:cNvPr>
              <p:cNvSpPr/>
              <p:nvPr/>
            </p:nvSpPr>
            <p:spPr>
              <a:xfrm>
                <a:off x="8118070" y="4491637"/>
                <a:ext cx="2812054" cy="976315"/>
              </a:xfrm>
              <a:custGeom>
                <a:avLst/>
                <a:gdLst>
                  <a:gd name="connsiteX0" fmla="*/ 0 w 976315"/>
                  <a:gd name="connsiteY0" fmla="*/ 0 h 976315"/>
                  <a:gd name="connsiteX1" fmla="*/ 976315 w 976315"/>
                  <a:gd name="connsiteY1" fmla="*/ 0 h 976315"/>
                  <a:gd name="connsiteX2" fmla="*/ 976315 w 976315"/>
                  <a:gd name="connsiteY2" fmla="*/ 976315 h 976315"/>
                  <a:gd name="connsiteX3" fmla="*/ 0 w 976315"/>
                  <a:gd name="connsiteY3" fmla="*/ 976315 h 976315"/>
                  <a:gd name="connsiteX4" fmla="*/ 0 w 976315"/>
                  <a:gd name="connsiteY4" fmla="*/ 0 h 9763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976315" h="976315">
                    <a:moveTo>
                      <a:pt x="0" y="0"/>
                    </a:moveTo>
                    <a:lnTo>
                      <a:pt x="976315" y="0"/>
                    </a:lnTo>
                    <a:lnTo>
                      <a:pt x="976315" y="976315"/>
                    </a:lnTo>
                    <a:lnTo>
                      <a:pt x="0" y="97631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87630" tIns="87630" rIns="87630" bIns="87630" numCol="1" spcCol="1270" anchor="ctr" anchorCtr="0">
                <a:noAutofit/>
              </a:bodyPr>
              <a:lstStyle/>
              <a:p>
                <a:pPr marL="0" lvl="0" indent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  <a:buNone/>
                </a:pPr>
                <a:r>
                  <a:rPr lang="da-DK" sz="1600" kern="1200" dirty="0"/>
                  <a:t>PM10 årsmiddel grænseværdi</a:t>
                </a:r>
              </a:p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600" dirty="0"/>
                  <a:t>DK/EU 40 µg/m3</a:t>
                </a:r>
              </a:p>
              <a:p>
                <a:pPr lvl="0" defTabSz="10223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a-DK" sz="1600" kern="1200" dirty="0">
                    <a:solidFill>
                      <a:schemeClr val="tx1"/>
                    </a:solidFill>
                    <a:highlight>
                      <a:srgbClr val="FFFF00"/>
                    </a:highlight>
                  </a:rPr>
                  <a:t>WHO 20 </a:t>
                </a:r>
                <a:r>
                  <a:rPr lang="da-DK" sz="1600" dirty="0">
                    <a:solidFill>
                      <a:schemeClr val="tx1"/>
                    </a:solidFill>
                    <a:highlight>
                      <a:srgbClr val="FFFF00"/>
                    </a:highlight>
                  </a:rPr>
                  <a:t>µg/m3</a:t>
                </a:r>
                <a:endParaRPr lang="en-GB" sz="1600" kern="1200" dirty="0">
                  <a:solidFill>
                    <a:schemeClr val="tx1"/>
                  </a:solidFill>
                  <a:highlight>
                    <a:srgbClr val="FFFF00"/>
                  </a:highlight>
                </a:endParaRPr>
              </a:p>
            </p:txBody>
          </p:sp>
        </p:grpSp>
        <p:grpSp>
          <p:nvGrpSpPr>
            <p:cNvPr id="24" name="Gruppe 23">
              <a:extLst>
                <a:ext uri="{FF2B5EF4-FFF2-40B4-BE49-F238E27FC236}">
                  <a16:creationId xmlns:a16="http://schemas.microsoft.com/office/drawing/2014/main" xmlns="" id="{E83DC857-D6B4-4E78-837C-854AD0EF7F53}"/>
                </a:ext>
              </a:extLst>
            </p:cNvPr>
            <p:cNvGrpSpPr/>
            <p:nvPr/>
          </p:nvGrpSpPr>
          <p:grpSpPr>
            <a:xfrm>
              <a:off x="2937545" y="3322667"/>
              <a:ext cx="1490352" cy="246221"/>
              <a:chOff x="2937545" y="3322667"/>
              <a:chExt cx="1490352" cy="246221"/>
            </a:xfrm>
          </p:grpSpPr>
          <p:cxnSp>
            <p:nvCxnSpPr>
              <p:cNvPr id="20" name="Lige forbindelse 19">
                <a:extLst>
                  <a:ext uri="{FF2B5EF4-FFF2-40B4-BE49-F238E27FC236}">
                    <a16:creationId xmlns:a16="http://schemas.microsoft.com/office/drawing/2014/main" xmlns="" id="{FEC49630-F34F-4E9B-81AA-0907BBCB3CF1}"/>
                  </a:ext>
                </a:extLst>
              </p:cNvPr>
              <p:cNvCxnSpPr/>
              <p:nvPr/>
            </p:nvCxnSpPr>
            <p:spPr>
              <a:xfrm>
                <a:off x="2937545" y="3403833"/>
                <a:ext cx="981512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1" name="Tekstfelt 20">
                <a:extLst>
                  <a:ext uri="{FF2B5EF4-FFF2-40B4-BE49-F238E27FC236}">
                    <a16:creationId xmlns:a16="http://schemas.microsoft.com/office/drawing/2014/main" xmlns="" id="{3A0FF267-8622-4FA4-BD5A-EDEE9F5448DA}"/>
                  </a:ext>
                </a:extLst>
              </p:cNvPr>
              <p:cNvSpPr txBox="1"/>
              <p:nvPr/>
            </p:nvSpPr>
            <p:spPr>
              <a:xfrm>
                <a:off x="3875621" y="3322667"/>
                <a:ext cx="5522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1000" dirty="0"/>
                  <a:t>WHO</a:t>
                </a:r>
                <a:endParaRPr lang="en-GB" sz="1000" dirty="0"/>
              </a:p>
            </p:txBody>
          </p:sp>
        </p:grpSp>
        <p:grpSp>
          <p:nvGrpSpPr>
            <p:cNvPr id="26" name="Gruppe 25">
              <a:extLst>
                <a:ext uri="{FF2B5EF4-FFF2-40B4-BE49-F238E27FC236}">
                  <a16:creationId xmlns:a16="http://schemas.microsoft.com/office/drawing/2014/main" xmlns="" id="{D6EC1B5F-071F-48F8-A28B-F2DAC3698F3E}"/>
                </a:ext>
              </a:extLst>
            </p:cNvPr>
            <p:cNvGrpSpPr/>
            <p:nvPr/>
          </p:nvGrpSpPr>
          <p:grpSpPr>
            <a:xfrm>
              <a:off x="10034631" y="3280721"/>
              <a:ext cx="1447769" cy="246221"/>
              <a:chOff x="10034631" y="3280721"/>
              <a:chExt cx="1447769" cy="246221"/>
            </a:xfrm>
          </p:grpSpPr>
          <p:cxnSp>
            <p:nvCxnSpPr>
              <p:cNvPr id="19" name="Lige forbindelse 18">
                <a:extLst>
                  <a:ext uri="{FF2B5EF4-FFF2-40B4-BE49-F238E27FC236}">
                    <a16:creationId xmlns:a16="http://schemas.microsoft.com/office/drawing/2014/main" xmlns="" id="{72F1D5F6-EC7B-4FC2-9087-7EF2FE180525}"/>
                  </a:ext>
                </a:extLst>
              </p:cNvPr>
              <p:cNvCxnSpPr/>
              <p:nvPr/>
            </p:nvCxnSpPr>
            <p:spPr>
              <a:xfrm>
                <a:off x="10034631" y="3430399"/>
                <a:ext cx="981512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2" name="Tekstfelt 21">
                <a:extLst>
                  <a:ext uri="{FF2B5EF4-FFF2-40B4-BE49-F238E27FC236}">
                    <a16:creationId xmlns:a16="http://schemas.microsoft.com/office/drawing/2014/main" xmlns="" id="{04FC8C26-FC8A-49A1-AE2D-661CC70CE462}"/>
                  </a:ext>
                </a:extLst>
              </p:cNvPr>
              <p:cNvSpPr txBox="1"/>
              <p:nvPr/>
            </p:nvSpPr>
            <p:spPr>
              <a:xfrm>
                <a:off x="10930124" y="3280721"/>
                <a:ext cx="5522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1000" dirty="0"/>
                  <a:t>WHO</a:t>
                </a:r>
                <a:endParaRPr lang="en-GB" sz="1000" dirty="0"/>
              </a:p>
            </p:txBody>
          </p:sp>
        </p:grpSp>
        <p:grpSp>
          <p:nvGrpSpPr>
            <p:cNvPr id="25" name="Gruppe 24">
              <a:extLst>
                <a:ext uri="{FF2B5EF4-FFF2-40B4-BE49-F238E27FC236}">
                  <a16:creationId xmlns:a16="http://schemas.microsoft.com/office/drawing/2014/main" xmlns="" id="{EEDAE2FE-C6BC-4640-8874-F06D6E67D3AD}"/>
                </a:ext>
              </a:extLst>
            </p:cNvPr>
            <p:cNvGrpSpPr/>
            <p:nvPr/>
          </p:nvGrpSpPr>
          <p:grpSpPr>
            <a:xfrm>
              <a:off x="6375633" y="2957637"/>
              <a:ext cx="1442888" cy="246221"/>
              <a:chOff x="6375633" y="2957637"/>
              <a:chExt cx="1442888" cy="246221"/>
            </a:xfrm>
          </p:grpSpPr>
          <p:cxnSp>
            <p:nvCxnSpPr>
              <p:cNvPr id="18" name="Lige forbindelse 17">
                <a:extLst>
                  <a:ext uri="{FF2B5EF4-FFF2-40B4-BE49-F238E27FC236}">
                    <a16:creationId xmlns:a16="http://schemas.microsoft.com/office/drawing/2014/main" xmlns="" id="{D98A211E-B37D-41F9-8C90-C2131B8EDB87}"/>
                  </a:ext>
                </a:extLst>
              </p:cNvPr>
              <p:cNvCxnSpPr/>
              <p:nvPr/>
            </p:nvCxnSpPr>
            <p:spPr>
              <a:xfrm>
                <a:off x="6375633" y="3087149"/>
                <a:ext cx="981512" cy="0"/>
              </a:xfrm>
              <a:prstGeom prst="line">
                <a:avLst/>
              </a:prstGeom>
            </p:spPr>
            <p:style>
              <a:lnRef idx="3">
                <a:schemeClr val="accent1"/>
              </a:lnRef>
              <a:fillRef idx="0">
                <a:schemeClr val="accent1"/>
              </a:fillRef>
              <a:effectRef idx="2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kstfelt 22">
                <a:extLst>
                  <a:ext uri="{FF2B5EF4-FFF2-40B4-BE49-F238E27FC236}">
                    <a16:creationId xmlns:a16="http://schemas.microsoft.com/office/drawing/2014/main" xmlns="" id="{D59CF503-04DF-4728-9245-61278EE9942E}"/>
                  </a:ext>
                </a:extLst>
              </p:cNvPr>
              <p:cNvSpPr txBox="1"/>
              <p:nvPr/>
            </p:nvSpPr>
            <p:spPr>
              <a:xfrm>
                <a:off x="7266245" y="2957637"/>
                <a:ext cx="552276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da-DK" sz="1000" dirty="0"/>
                  <a:t>WHO</a:t>
                </a:r>
                <a:endParaRPr lang="en-GB" sz="1000" dirty="0"/>
              </a:p>
            </p:txBody>
          </p:sp>
        </p:grpSp>
      </p:grpSp>
      <p:sp>
        <p:nvSpPr>
          <p:cNvPr id="30" name="Rektangel 29">
            <a:extLst>
              <a:ext uri="{FF2B5EF4-FFF2-40B4-BE49-F238E27FC236}">
                <a16:creationId xmlns:a16="http://schemas.microsoft.com/office/drawing/2014/main" xmlns="" id="{2FE1ED51-B4D5-4BEA-919B-753252F7D4EC}"/>
              </a:ext>
            </a:extLst>
          </p:cNvPr>
          <p:cNvSpPr/>
          <p:nvPr/>
        </p:nvSpPr>
        <p:spPr>
          <a:xfrm>
            <a:off x="935950" y="4846563"/>
            <a:ext cx="996700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/>
              <a:t>Geografisk variation af beregnede årsmiddelværdier for hhv. NO</a:t>
            </a:r>
            <a:r>
              <a:rPr lang="da-DK" sz="1100" b="0" i="0" u="none" strike="noStrike" baseline="0" dirty="0"/>
              <a:t>2</a:t>
            </a:r>
            <a:r>
              <a:rPr lang="da-DK" sz="1100" dirty="0"/>
              <a:t>, PM</a:t>
            </a:r>
            <a:r>
              <a:rPr lang="da-DK" sz="1100" b="0" i="0" u="none" strike="noStrike" baseline="0" dirty="0"/>
              <a:t>2.5 </a:t>
            </a:r>
            <a:r>
              <a:rPr lang="da-DK" sz="1100" dirty="0"/>
              <a:t>og </a:t>
            </a:r>
            <a:r>
              <a:rPr lang="en-GB" sz="1100" dirty="0"/>
              <a:t>PM</a:t>
            </a:r>
            <a:r>
              <a:rPr lang="en-GB" sz="1100" b="0" i="0" u="none" strike="noStrike" baseline="0" dirty="0"/>
              <a:t>10 </a:t>
            </a:r>
            <a:r>
              <a:rPr lang="en-GB" sz="1100" dirty="0" err="1"/>
              <a:t>i</a:t>
            </a:r>
            <a:r>
              <a:rPr lang="en-GB" sz="1100" dirty="0"/>
              <a:t> 2012.</a:t>
            </a:r>
          </a:p>
          <a:p>
            <a:r>
              <a:rPr lang="en-GB" sz="1100" dirty="0" err="1"/>
              <a:t>Kilde</a:t>
            </a:r>
            <a:r>
              <a:rPr lang="en-GB" sz="1100" dirty="0"/>
              <a:t>: </a:t>
            </a:r>
            <a:r>
              <a:rPr lang="da-DK" sz="1100" dirty="0"/>
              <a:t>Jensen SS et al. Kortlægning af luftkvalitet langs motor- og landeveje i Danmark. Videnskabelig rapport fra DCE - Nationalt Center for Miljø og Energi nr. 154. 2015.</a:t>
            </a:r>
          </a:p>
          <a:p>
            <a:r>
              <a:rPr lang="da-DK" sz="1100" dirty="0"/>
              <a:t>NB! Tallene er fra 2012. Det er de nyeste tal i dette format, </a:t>
            </a:r>
            <a:r>
              <a:rPr lang="da-DK" sz="1100" b="1" dirty="0"/>
              <a:t>dvs. offentligt tilgængelige landsdækkende tal for årsmiddelværdier for NO2, PM2.5 og PM10 langs motorvejene og landevejene </a:t>
            </a:r>
            <a:r>
              <a:rPr lang="da-DK" sz="1100" dirty="0"/>
              <a:t>fra DCE – Nationalt Center for Miljø og Energi. Disse tal svarer til det Digitale Danmarkskort over luftforureningen </a:t>
            </a:r>
            <a:r>
              <a:rPr lang="en-GB" sz="1100" dirty="0">
                <a:hlinkClick r:id="rId5"/>
              </a:rPr>
              <a:t>http://lpdv.spatialsuite.dk/spatialmap?</a:t>
            </a:r>
            <a:r>
              <a:rPr lang="da-DK" sz="1100" dirty="0"/>
              <a:t>  fra projektet ”Luften på din vej” som blev lanceret i 2016 fra DCE - Nationalt Center for Miljø og Energi. Her er tallene også fra 2012.</a:t>
            </a:r>
          </a:p>
          <a:p>
            <a:r>
              <a:rPr lang="da-DK" sz="1100" dirty="0"/>
              <a:t>Aktualiteten mht. fortsat overskridelse af </a:t>
            </a:r>
            <a:r>
              <a:rPr lang="da-DK" sz="1100" dirty="0" err="1"/>
              <a:t>WHOs</a:t>
            </a:r>
            <a:r>
              <a:rPr lang="da-DK" sz="1100" dirty="0"/>
              <a:t> grænseværdier for PM2.5 understøttes af den løbende opdatering af luftudsigten for de næste 3 dage </a:t>
            </a:r>
            <a:r>
              <a:rPr lang="en-GB" sz="1100" dirty="0">
                <a:hlinkClick r:id="rId6"/>
              </a:rPr>
              <a:t>http://envs.au.dk/faglige-omraader/luftforurening-udledninger-og-effekter/data-om-luftkvalitet/luftudsigten/</a:t>
            </a:r>
            <a:r>
              <a:rPr lang="en-GB" sz="1100" dirty="0"/>
              <a:t> , der </a:t>
            </a:r>
            <a:r>
              <a:rPr lang="en-GB" sz="1100" dirty="0" err="1"/>
              <a:t>helt</a:t>
            </a:r>
            <a:r>
              <a:rPr lang="en-GB" sz="1100" dirty="0"/>
              <a:t> </a:t>
            </a:r>
            <a:r>
              <a:rPr lang="en-GB" sz="1100" dirty="0" err="1"/>
              <a:t>aktuelt</a:t>
            </a:r>
            <a:r>
              <a:rPr lang="en-GB" sz="1100" dirty="0"/>
              <a:t> </a:t>
            </a:r>
            <a:r>
              <a:rPr lang="en-GB" sz="1100" dirty="0" err="1"/>
              <a:t>viser</a:t>
            </a:r>
            <a:r>
              <a:rPr lang="en-GB" sz="1100" dirty="0"/>
              <a:t> </a:t>
            </a:r>
            <a:r>
              <a:rPr lang="en-GB" sz="1100" dirty="0" err="1"/>
              <a:t>hyppige</a:t>
            </a:r>
            <a:r>
              <a:rPr lang="en-GB" sz="1100" dirty="0"/>
              <a:t> </a:t>
            </a:r>
            <a:r>
              <a:rPr lang="en-GB" sz="1100" dirty="0" err="1"/>
              <a:t>overskridelser</a:t>
            </a:r>
            <a:r>
              <a:rPr lang="en-GB" sz="1100" dirty="0"/>
              <a:t> </a:t>
            </a:r>
            <a:r>
              <a:rPr lang="en-GB" sz="1100" dirty="0" err="1"/>
              <a:t>af</a:t>
            </a:r>
            <a:r>
              <a:rPr lang="en-GB" sz="1100" dirty="0"/>
              <a:t> </a:t>
            </a:r>
            <a:r>
              <a:rPr lang="en-GB" sz="1100" dirty="0" err="1"/>
              <a:t>især</a:t>
            </a:r>
            <a:r>
              <a:rPr lang="en-GB" sz="1100" dirty="0"/>
              <a:t> PM2.5.</a:t>
            </a:r>
          </a:p>
          <a:p>
            <a:r>
              <a:rPr lang="en-GB" sz="1100" dirty="0"/>
              <a:t>Se </a:t>
            </a:r>
            <a:r>
              <a:rPr lang="en-GB" sz="1100" dirty="0" err="1"/>
              <a:t>også</a:t>
            </a:r>
            <a:r>
              <a:rPr lang="en-GB" sz="1100" dirty="0"/>
              <a:t> </a:t>
            </a:r>
            <a:r>
              <a:rPr lang="en-GB" sz="1100" dirty="0" err="1"/>
              <a:t>Ellermann</a:t>
            </a:r>
            <a:r>
              <a:rPr lang="en-GB" sz="1100" dirty="0"/>
              <a:t> T et al. </a:t>
            </a:r>
            <a:r>
              <a:rPr lang="en-GB" sz="1100" dirty="0" err="1"/>
              <a:t>Luftkvalitet</a:t>
            </a:r>
            <a:r>
              <a:rPr lang="en-GB" sz="1100" dirty="0"/>
              <a:t> og </a:t>
            </a:r>
            <a:r>
              <a:rPr lang="en-GB" sz="1100" dirty="0" err="1"/>
              <a:t>helbredseffekter</a:t>
            </a:r>
            <a:r>
              <a:rPr lang="en-GB" sz="1100" dirty="0"/>
              <a:t> I </a:t>
            </a:r>
            <a:r>
              <a:rPr lang="en-GB" sz="1100" dirty="0" err="1"/>
              <a:t>Danmark</a:t>
            </a:r>
            <a:r>
              <a:rPr lang="en-GB" sz="1100" dirty="0"/>
              <a:t>, status 2018 </a:t>
            </a:r>
            <a:r>
              <a:rPr lang="en-GB" sz="1100" dirty="0" err="1"/>
              <a:t>Notat</a:t>
            </a:r>
            <a:r>
              <a:rPr lang="en-GB" sz="1100" dirty="0"/>
              <a:t> </a:t>
            </a:r>
            <a:r>
              <a:rPr lang="en-GB" sz="1100" dirty="0" err="1"/>
              <a:t>fra</a:t>
            </a:r>
            <a:r>
              <a:rPr lang="en-GB" sz="1100" dirty="0"/>
              <a:t> DCE - </a:t>
            </a:r>
            <a:r>
              <a:rPr lang="en-GB" sz="1100" dirty="0" err="1"/>
              <a:t>Nationalt</a:t>
            </a:r>
            <a:r>
              <a:rPr lang="en-GB" sz="1100" dirty="0"/>
              <a:t> </a:t>
            </a:r>
            <a:r>
              <a:rPr lang="en-GB" sz="1100" dirty="0" err="1"/>
              <a:t>Center</a:t>
            </a:r>
            <a:r>
              <a:rPr lang="en-GB" sz="1100" dirty="0"/>
              <a:t> for </a:t>
            </a:r>
            <a:r>
              <a:rPr lang="en-GB" sz="1100" dirty="0" err="1"/>
              <a:t>Miljø</a:t>
            </a:r>
            <a:r>
              <a:rPr lang="en-GB" sz="1100" dirty="0"/>
              <a:t> og </a:t>
            </a:r>
            <a:r>
              <a:rPr lang="en-GB" sz="1100" dirty="0" err="1"/>
              <a:t>Energi</a:t>
            </a:r>
            <a:r>
              <a:rPr lang="en-GB" sz="1100" dirty="0"/>
              <a:t> Dato: 21-08-2019 (</a:t>
            </a:r>
            <a:r>
              <a:rPr lang="en-GB" sz="1100" dirty="0" err="1"/>
              <a:t>næste</a:t>
            </a:r>
            <a:r>
              <a:rPr lang="en-GB" sz="1100" dirty="0"/>
              <a:t> slide).</a:t>
            </a:r>
          </a:p>
          <a:p>
            <a:r>
              <a:rPr lang="da-DK" sz="1100" dirty="0"/>
              <a:t>Nyeste offentligt tilgængelige kortlægning fra Google og Københavns Kommune offentliggjort oktober 2019 </a:t>
            </a:r>
            <a:r>
              <a:rPr lang="en-GB" sz="1100" dirty="0">
                <a:hlinkClick r:id="rId7"/>
              </a:rPr>
              <a:t>https://www.kk.dk/nyheder/luftforurening-koebenhavnerne-indaander-hoeje-vaerdier-af-ultrafine-partikler-hver-dag</a:t>
            </a:r>
            <a:r>
              <a:rPr lang="en-GB" sz="1100" dirty="0"/>
              <a:t> </a:t>
            </a:r>
            <a:r>
              <a:rPr lang="en-GB" sz="1100" dirty="0" err="1"/>
              <a:t>viser</a:t>
            </a:r>
            <a:r>
              <a:rPr lang="en-GB" sz="1100" dirty="0"/>
              <a:t>, at det </a:t>
            </a:r>
            <a:r>
              <a:rPr lang="en-GB" sz="1100" dirty="0" err="1"/>
              <a:t>helt</a:t>
            </a:r>
            <a:r>
              <a:rPr lang="en-GB" sz="1100" dirty="0"/>
              <a:t> </a:t>
            </a:r>
            <a:r>
              <a:rPr lang="en-GB" sz="1100" dirty="0" err="1"/>
              <a:t>akutelt</a:t>
            </a:r>
            <a:r>
              <a:rPr lang="en-GB" sz="1100" dirty="0"/>
              <a:t> </a:t>
            </a:r>
            <a:r>
              <a:rPr lang="en-GB" sz="1100" dirty="0" err="1"/>
              <a:t>står</a:t>
            </a:r>
            <a:r>
              <a:rPr lang="en-GB" sz="1100" dirty="0"/>
              <a:t> </a:t>
            </a:r>
            <a:r>
              <a:rPr lang="en-GB" sz="1100" dirty="0" err="1"/>
              <a:t>værre</a:t>
            </a:r>
            <a:r>
              <a:rPr lang="en-GB" sz="1100" dirty="0"/>
              <a:t> </a:t>
            </a:r>
            <a:r>
              <a:rPr lang="en-GB" sz="1100" dirty="0" err="1"/>
              <a:t>til</a:t>
            </a:r>
            <a:r>
              <a:rPr lang="en-GB" sz="1100" dirty="0"/>
              <a:t> </a:t>
            </a:r>
            <a:r>
              <a:rPr lang="en-GB" sz="1100" dirty="0" err="1"/>
              <a:t>en</a:t>
            </a:r>
            <a:r>
              <a:rPr lang="en-GB" sz="1100" dirty="0"/>
              <a:t> </a:t>
            </a:r>
            <a:r>
              <a:rPr lang="en-GB" sz="1100" dirty="0" err="1"/>
              <a:t>række</a:t>
            </a:r>
            <a:r>
              <a:rPr lang="en-GB" sz="1100" dirty="0"/>
              <a:t> </a:t>
            </a:r>
            <a:r>
              <a:rPr lang="en-GB" sz="1100" dirty="0" err="1"/>
              <a:t>steder</a:t>
            </a:r>
            <a:r>
              <a:rPr lang="en-GB" sz="1100" dirty="0"/>
              <a:t> I </a:t>
            </a:r>
            <a:r>
              <a:rPr lang="en-GB" sz="1100" dirty="0" err="1"/>
              <a:t>Københavns</a:t>
            </a:r>
            <a:r>
              <a:rPr lang="en-GB" sz="1100" dirty="0"/>
              <a:t> </a:t>
            </a:r>
            <a:r>
              <a:rPr lang="en-GB" sz="1100" dirty="0" err="1"/>
              <a:t>Kommune</a:t>
            </a:r>
            <a:r>
              <a:rPr lang="en-GB" sz="1100" dirty="0"/>
              <a:t>, </a:t>
            </a:r>
            <a:r>
              <a:rPr lang="en-GB" sz="1100" dirty="0" err="1"/>
              <a:t>bl.a</a:t>
            </a:r>
            <a:r>
              <a:rPr lang="en-GB" sz="1100" dirty="0"/>
              <a:t>. </a:t>
            </a:r>
            <a:r>
              <a:rPr lang="en-GB" sz="1100" dirty="0" err="1"/>
              <a:t>langs</a:t>
            </a:r>
            <a:r>
              <a:rPr lang="en-GB" sz="1100" dirty="0"/>
              <a:t> E20</a:t>
            </a:r>
            <a:endParaRPr lang="da-DK" sz="1100" dirty="0"/>
          </a:p>
        </p:txBody>
      </p:sp>
      <p:sp>
        <p:nvSpPr>
          <p:cNvPr id="28" name="Tekstfelt 27">
            <a:extLst>
              <a:ext uri="{FF2B5EF4-FFF2-40B4-BE49-F238E27FC236}">
                <a16:creationId xmlns:a16="http://schemas.microsoft.com/office/drawing/2014/main" xmlns="" id="{E623F322-05D8-419A-8A46-EEE32A4CAD10}"/>
              </a:ext>
            </a:extLst>
          </p:cNvPr>
          <p:cNvSpPr txBox="1"/>
          <p:nvPr/>
        </p:nvSpPr>
        <p:spPr>
          <a:xfrm>
            <a:off x="3741949" y="2548778"/>
            <a:ext cx="5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DK/EU</a:t>
            </a:r>
            <a:endParaRPr lang="en-GB" sz="1000" dirty="0"/>
          </a:p>
        </p:txBody>
      </p:sp>
      <p:sp>
        <p:nvSpPr>
          <p:cNvPr id="29" name="Tekstfelt 28">
            <a:extLst>
              <a:ext uri="{FF2B5EF4-FFF2-40B4-BE49-F238E27FC236}">
                <a16:creationId xmlns:a16="http://schemas.microsoft.com/office/drawing/2014/main" xmlns="" id="{4DCD546E-8DA4-4942-BF7A-205D851DDC7B}"/>
              </a:ext>
            </a:extLst>
          </p:cNvPr>
          <p:cNvSpPr txBox="1"/>
          <p:nvPr/>
        </p:nvSpPr>
        <p:spPr>
          <a:xfrm>
            <a:off x="6461651" y="3211401"/>
            <a:ext cx="5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DK/EU</a:t>
            </a:r>
            <a:endParaRPr lang="en-GB" sz="1000" dirty="0"/>
          </a:p>
        </p:txBody>
      </p:sp>
      <p:sp>
        <p:nvSpPr>
          <p:cNvPr id="31" name="Tekstfelt 30">
            <a:extLst>
              <a:ext uri="{FF2B5EF4-FFF2-40B4-BE49-F238E27FC236}">
                <a16:creationId xmlns:a16="http://schemas.microsoft.com/office/drawing/2014/main" xmlns="" id="{0795B2C8-65BA-4259-85BE-F43DFA18A189}"/>
              </a:ext>
            </a:extLst>
          </p:cNvPr>
          <p:cNvSpPr txBox="1"/>
          <p:nvPr/>
        </p:nvSpPr>
        <p:spPr>
          <a:xfrm>
            <a:off x="10120649" y="3211401"/>
            <a:ext cx="5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DK/EU</a:t>
            </a:r>
            <a:endParaRPr lang="en-GB" sz="1000" dirty="0"/>
          </a:p>
        </p:txBody>
      </p:sp>
      <p:cxnSp>
        <p:nvCxnSpPr>
          <p:cNvPr id="4" name="Lige pilforbindelse 3">
            <a:extLst>
              <a:ext uri="{FF2B5EF4-FFF2-40B4-BE49-F238E27FC236}">
                <a16:creationId xmlns:a16="http://schemas.microsoft.com/office/drawing/2014/main" xmlns="" id="{BAFBDA1C-37E6-4F90-8A20-E58E9F2A9E8A}"/>
              </a:ext>
            </a:extLst>
          </p:cNvPr>
          <p:cNvCxnSpPr>
            <a:cxnSpLocks/>
          </p:cNvCxnSpPr>
          <p:nvPr/>
        </p:nvCxnSpPr>
        <p:spPr>
          <a:xfrm>
            <a:off x="6737789" y="3020037"/>
            <a:ext cx="0" cy="191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Lige pilforbindelse 31">
            <a:extLst>
              <a:ext uri="{FF2B5EF4-FFF2-40B4-BE49-F238E27FC236}">
                <a16:creationId xmlns:a16="http://schemas.microsoft.com/office/drawing/2014/main" xmlns="" id="{2E5870B4-ECAA-40F3-B1AF-7B65392F3ADB}"/>
              </a:ext>
            </a:extLst>
          </p:cNvPr>
          <p:cNvCxnSpPr>
            <a:cxnSpLocks/>
          </p:cNvCxnSpPr>
          <p:nvPr/>
        </p:nvCxnSpPr>
        <p:spPr>
          <a:xfrm>
            <a:off x="10391226" y="3016450"/>
            <a:ext cx="0" cy="1913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63778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xmlns="" id="{7F0282A2-DFA0-457D-AE70-9CA8B96E53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/>
              <a:t>Luftforurening – DK/EU versus WHO</a:t>
            </a:r>
            <a:endParaRPr lang="en-GB" dirty="0"/>
          </a:p>
        </p:txBody>
      </p:sp>
      <p:grpSp>
        <p:nvGrpSpPr>
          <p:cNvPr id="35" name="Gruppe 34">
            <a:extLst>
              <a:ext uri="{FF2B5EF4-FFF2-40B4-BE49-F238E27FC236}">
                <a16:creationId xmlns:a16="http://schemas.microsoft.com/office/drawing/2014/main" xmlns="" id="{6C775495-79EB-4368-BF8E-C1915D84CAE4}"/>
              </a:ext>
            </a:extLst>
          </p:cNvPr>
          <p:cNvGrpSpPr/>
          <p:nvPr/>
        </p:nvGrpSpPr>
        <p:grpSpPr>
          <a:xfrm>
            <a:off x="1055751" y="1490621"/>
            <a:ext cx="10164731" cy="4176374"/>
            <a:chOff x="1055751" y="2144963"/>
            <a:chExt cx="10164731" cy="4176374"/>
          </a:xfrm>
        </p:grpSpPr>
        <p:grpSp>
          <p:nvGrpSpPr>
            <p:cNvPr id="5" name="Gruppe 4">
              <a:extLst>
                <a:ext uri="{FF2B5EF4-FFF2-40B4-BE49-F238E27FC236}">
                  <a16:creationId xmlns:a16="http://schemas.microsoft.com/office/drawing/2014/main" xmlns="" id="{489D7C22-9737-4ECC-B04C-A001C15FD695}"/>
                </a:ext>
              </a:extLst>
            </p:cNvPr>
            <p:cNvGrpSpPr/>
            <p:nvPr/>
          </p:nvGrpSpPr>
          <p:grpSpPr>
            <a:xfrm>
              <a:off x="1055751" y="2144963"/>
              <a:ext cx="9535882" cy="2754774"/>
              <a:chOff x="849787" y="2035906"/>
              <a:chExt cx="9535882" cy="2754774"/>
            </a:xfrm>
          </p:grpSpPr>
          <p:sp>
            <p:nvSpPr>
              <p:cNvPr id="6" name="Rektangel 5">
                <a:extLst>
                  <a:ext uri="{FF2B5EF4-FFF2-40B4-BE49-F238E27FC236}">
                    <a16:creationId xmlns:a16="http://schemas.microsoft.com/office/drawing/2014/main" xmlns="" id="{21D8319C-4700-4BB2-81A0-16DA6AF87955}"/>
                  </a:ext>
                </a:extLst>
              </p:cNvPr>
              <p:cNvSpPr/>
              <p:nvPr/>
            </p:nvSpPr>
            <p:spPr>
              <a:xfrm>
                <a:off x="849787" y="2035906"/>
                <a:ext cx="2743200" cy="2743200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8" name="Rektangel 7">
                <a:extLst>
                  <a:ext uri="{FF2B5EF4-FFF2-40B4-BE49-F238E27FC236}">
                    <a16:creationId xmlns:a16="http://schemas.microsoft.com/office/drawing/2014/main" xmlns="" id="{5A906E41-A542-4E3E-B6CE-89F522F9FD3B}"/>
                  </a:ext>
                </a:extLst>
              </p:cNvPr>
              <p:cNvSpPr/>
              <p:nvPr/>
            </p:nvSpPr>
            <p:spPr>
              <a:xfrm>
                <a:off x="4246128" y="2047480"/>
                <a:ext cx="2743200" cy="2743200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0" name="Rektangel 9">
                <a:extLst>
                  <a:ext uri="{FF2B5EF4-FFF2-40B4-BE49-F238E27FC236}">
                    <a16:creationId xmlns:a16="http://schemas.microsoft.com/office/drawing/2014/main" xmlns="" id="{83FE74C3-1B43-4F67-906D-DDD910B9F5C0}"/>
                  </a:ext>
                </a:extLst>
              </p:cNvPr>
              <p:cNvSpPr/>
              <p:nvPr/>
            </p:nvSpPr>
            <p:spPr>
              <a:xfrm>
                <a:off x="7642469" y="2035906"/>
                <a:ext cx="2743200" cy="2743200"/>
              </a:xfrm>
              <a:prstGeom prst="rect">
                <a:avLst/>
              </a:prstGeom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5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/>
              <a:lstStyle/>
              <a:p>
                <a:endParaRPr lang="en-GB" dirty="0"/>
              </a:p>
            </p:txBody>
          </p:sp>
        </p:grpSp>
        <p:pic>
          <p:nvPicPr>
            <p:cNvPr id="13" name="Billede 12">
              <a:extLst>
                <a:ext uri="{FF2B5EF4-FFF2-40B4-BE49-F238E27FC236}">
                  <a16:creationId xmlns:a16="http://schemas.microsoft.com/office/drawing/2014/main" xmlns="" id="{476EE19F-A1FE-4178-BF72-25B0642BAA3A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077488" y="2144963"/>
              <a:ext cx="3348774" cy="2743200"/>
            </a:xfrm>
            <a:prstGeom prst="rect">
              <a:avLst/>
            </a:prstGeom>
          </p:spPr>
        </p:pic>
        <p:pic>
          <p:nvPicPr>
            <p:cNvPr id="16" name="Billede 15">
              <a:extLst>
                <a:ext uri="{FF2B5EF4-FFF2-40B4-BE49-F238E27FC236}">
                  <a16:creationId xmlns:a16="http://schemas.microsoft.com/office/drawing/2014/main" xmlns="" id="{8565D11E-C3B8-4AE1-B20C-1BD756DA1F3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460481" y="2144963"/>
              <a:ext cx="3162374" cy="2743200"/>
            </a:xfrm>
            <a:prstGeom prst="rect">
              <a:avLst/>
            </a:prstGeom>
          </p:spPr>
        </p:pic>
        <p:pic>
          <p:nvPicPr>
            <p:cNvPr id="18" name="Billede 17">
              <a:extLst>
                <a:ext uri="{FF2B5EF4-FFF2-40B4-BE49-F238E27FC236}">
                  <a16:creationId xmlns:a16="http://schemas.microsoft.com/office/drawing/2014/main" xmlns="" id="{E2DCB577-B06C-41AF-9EAA-415AA0475CA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0225" y="2156537"/>
              <a:ext cx="2925041" cy="2743200"/>
            </a:xfrm>
            <a:prstGeom prst="rect">
              <a:avLst/>
            </a:prstGeom>
          </p:spPr>
        </p:pic>
        <p:cxnSp>
          <p:nvCxnSpPr>
            <p:cNvPr id="19" name="Lige forbindelse 18">
              <a:extLst>
                <a:ext uri="{FF2B5EF4-FFF2-40B4-BE49-F238E27FC236}">
                  <a16:creationId xmlns:a16="http://schemas.microsoft.com/office/drawing/2014/main" xmlns="" id="{D9D7C25C-B434-4B6F-9452-2616D71A2B02}"/>
                </a:ext>
              </a:extLst>
            </p:cNvPr>
            <p:cNvCxnSpPr>
              <a:cxnSpLocks/>
            </p:cNvCxnSpPr>
            <p:nvPr/>
          </p:nvCxnSpPr>
          <p:spPr>
            <a:xfrm>
              <a:off x="4651840" y="3403833"/>
              <a:ext cx="2786694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kstfelt 19">
              <a:extLst>
                <a:ext uri="{FF2B5EF4-FFF2-40B4-BE49-F238E27FC236}">
                  <a16:creationId xmlns:a16="http://schemas.microsoft.com/office/drawing/2014/main" xmlns="" id="{402EC18D-FDD7-461C-A4A0-1BE309E5CCD4}"/>
                </a:ext>
              </a:extLst>
            </p:cNvPr>
            <p:cNvSpPr txBox="1"/>
            <p:nvPr/>
          </p:nvSpPr>
          <p:spPr>
            <a:xfrm>
              <a:off x="7395098" y="3280722"/>
              <a:ext cx="552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00" dirty="0"/>
                <a:t>WHO</a:t>
              </a:r>
              <a:endParaRPr lang="en-GB" sz="1000" dirty="0"/>
            </a:p>
          </p:txBody>
        </p:sp>
        <p:cxnSp>
          <p:nvCxnSpPr>
            <p:cNvPr id="23" name="Lige forbindelse 22">
              <a:extLst>
                <a:ext uri="{FF2B5EF4-FFF2-40B4-BE49-F238E27FC236}">
                  <a16:creationId xmlns:a16="http://schemas.microsoft.com/office/drawing/2014/main" xmlns="" id="{23ABE073-4871-4F11-B376-DAE30777EE89}"/>
                </a:ext>
              </a:extLst>
            </p:cNvPr>
            <p:cNvCxnSpPr>
              <a:cxnSpLocks/>
            </p:cNvCxnSpPr>
            <p:nvPr/>
          </p:nvCxnSpPr>
          <p:spPr>
            <a:xfrm>
              <a:off x="4651840" y="2531377"/>
              <a:ext cx="2786694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Tekstfelt 23">
              <a:extLst>
                <a:ext uri="{FF2B5EF4-FFF2-40B4-BE49-F238E27FC236}">
                  <a16:creationId xmlns:a16="http://schemas.microsoft.com/office/drawing/2014/main" xmlns="" id="{22FEB07E-558F-4D10-B8BE-7D8F341B3B04}"/>
                </a:ext>
              </a:extLst>
            </p:cNvPr>
            <p:cNvSpPr txBox="1"/>
            <p:nvPr/>
          </p:nvSpPr>
          <p:spPr>
            <a:xfrm>
              <a:off x="7395098" y="2408266"/>
              <a:ext cx="552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00" dirty="0"/>
                <a:t>DK/EU</a:t>
              </a:r>
              <a:endParaRPr lang="en-GB" sz="1000" dirty="0"/>
            </a:p>
          </p:txBody>
        </p:sp>
        <p:cxnSp>
          <p:nvCxnSpPr>
            <p:cNvPr id="25" name="Lige forbindelse 24">
              <a:extLst>
                <a:ext uri="{FF2B5EF4-FFF2-40B4-BE49-F238E27FC236}">
                  <a16:creationId xmlns:a16="http://schemas.microsoft.com/office/drawing/2014/main" xmlns="" id="{E27A7BEC-01C2-4D25-9133-E6DFD398FC92}"/>
                </a:ext>
              </a:extLst>
            </p:cNvPr>
            <p:cNvCxnSpPr>
              <a:cxnSpLocks/>
            </p:cNvCxnSpPr>
            <p:nvPr/>
          </p:nvCxnSpPr>
          <p:spPr>
            <a:xfrm>
              <a:off x="7924948" y="3161950"/>
              <a:ext cx="2786694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Tekstfelt 25">
              <a:extLst>
                <a:ext uri="{FF2B5EF4-FFF2-40B4-BE49-F238E27FC236}">
                  <a16:creationId xmlns:a16="http://schemas.microsoft.com/office/drawing/2014/main" xmlns="" id="{72F3DA5E-8DC6-43AB-946E-28B7D4CBF9DE}"/>
                </a:ext>
              </a:extLst>
            </p:cNvPr>
            <p:cNvSpPr txBox="1"/>
            <p:nvPr/>
          </p:nvSpPr>
          <p:spPr>
            <a:xfrm>
              <a:off x="10668206" y="3038839"/>
              <a:ext cx="552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00" dirty="0"/>
                <a:t>WHO</a:t>
              </a:r>
              <a:endParaRPr lang="en-GB" sz="1000" dirty="0"/>
            </a:p>
          </p:txBody>
        </p:sp>
        <p:cxnSp>
          <p:nvCxnSpPr>
            <p:cNvPr id="27" name="Lige forbindelse 26">
              <a:extLst>
                <a:ext uri="{FF2B5EF4-FFF2-40B4-BE49-F238E27FC236}">
                  <a16:creationId xmlns:a16="http://schemas.microsoft.com/office/drawing/2014/main" xmlns="" id="{DC9D66FB-77B0-4BB1-ACD2-A79D5B28F662}"/>
                </a:ext>
              </a:extLst>
            </p:cNvPr>
            <p:cNvCxnSpPr>
              <a:cxnSpLocks/>
            </p:cNvCxnSpPr>
            <p:nvPr/>
          </p:nvCxnSpPr>
          <p:spPr>
            <a:xfrm>
              <a:off x="7924948" y="2557942"/>
              <a:ext cx="2786694" cy="0"/>
            </a:xfrm>
            <a:prstGeom prst="line">
              <a:avLst/>
            </a:prstGeom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kstfelt 27">
              <a:extLst>
                <a:ext uri="{FF2B5EF4-FFF2-40B4-BE49-F238E27FC236}">
                  <a16:creationId xmlns:a16="http://schemas.microsoft.com/office/drawing/2014/main" xmlns="" id="{DA769ECD-790A-4FC5-B2B5-7015DADB3EB7}"/>
                </a:ext>
              </a:extLst>
            </p:cNvPr>
            <p:cNvSpPr txBox="1"/>
            <p:nvPr/>
          </p:nvSpPr>
          <p:spPr>
            <a:xfrm>
              <a:off x="10668206" y="2434831"/>
              <a:ext cx="552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da-DK" sz="1000" dirty="0"/>
                <a:t>DK/EU</a:t>
              </a:r>
              <a:endParaRPr lang="en-GB" sz="1000" dirty="0"/>
            </a:p>
          </p:txBody>
        </p:sp>
        <p:sp>
          <p:nvSpPr>
            <p:cNvPr id="32" name="Kombinationstegning: figur 31">
              <a:extLst>
                <a:ext uri="{FF2B5EF4-FFF2-40B4-BE49-F238E27FC236}">
                  <a16:creationId xmlns:a16="http://schemas.microsoft.com/office/drawing/2014/main" xmlns="" id="{A3E100B4-31EC-4997-9949-AE847092DF59}"/>
                </a:ext>
              </a:extLst>
            </p:cNvPr>
            <p:cNvSpPr/>
            <p:nvPr/>
          </p:nvSpPr>
          <p:spPr>
            <a:xfrm>
              <a:off x="1152989" y="5314404"/>
              <a:ext cx="2762631" cy="976315"/>
            </a:xfrm>
            <a:custGeom>
              <a:avLst/>
              <a:gdLst>
                <a:gd name="connsiteX0" fmla="*/ 0 w 976315"/>
                <a:gd name="connsiteY0" fmla="*/ 0 h 976315"/>
                <a:gd name="connsiteX1" fmla="*/ 976315 w 976315"/>
                <a:gd name="connsiteY1" fmla="*/ 0 h 976315"/>
                <a:gd name="connsiteX2" fmla="*/ 976315 w 976315"/>
                <a:gd name="connsiteY2" fmla="*/ 976315 h 976315"/>
                <a:gd name="connsiteX3" fmla="*/ 0 w 976315"/>
                <a:gd name="connsiteY3" fmla="*/ 976315 h 976315"/>
                <a:gd name="connsiteX4" fmla="*/ 0 w 976315"/>
                <a:gd name="connsiteY4" fmla="*/ 0 h 97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315" h="976315">
                  <a:moveTo>
                    <a:pt x="0" y="0"/>
                  </a:moveTo>
                  <a:lnTo>
                    <a:pt x="976315" y="0"/>
                  </a:lnTo>
                  <a:lnTo>
                    <a:pt x="976315" y="976315"/>
                  </a:lnTo>
                  <a:lnTo>
                    <a:pt x="0" y="9763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kern="1200" dirty="0"/>
                <a:t>NO2 årsmiddel grænseværdi</a:t>
              </a:r>
            </a:p>
            <a:p>
              <a:pPr marL="0" lvl="0" indent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dirty="0"/>
                <a:t>DK/EU 40 µg/m3</a:t>
              </a:r>
            </a:p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600" dirty="0"/>
                <a:t>WHO 40 µg/m3</a:t>
              </a:r>
              <a:endParaRPr lang="en-GB" sz="1600" kern="1200" dirty="0"/>
            </a:p>
          </p:txBody>
        </p:sp>
        <p:sp>
          <p:nvSpPr>
            <p:cNvPr id="33" name="Kombinationstegning: figur 32">
              <a:extLst>
                <a:ext uri="{FF2B5EF4-FFF2-40B4-BE49-F238E27FC236}">
                  <a16:creationId xmlns:a16="http://schemas.microsoft.com/office/drawing/2014/main" xmlns="" id="{AD13789F-DF83-4770-B4F0-B4982D24F626}"/>
                </a:ext>
              </a:extLst>
            </p:cNvPr>
            <p:cNvSpPr/>
            <p:nvPr/>
          </p:nvSpPr>
          <p:spPr>
            <a:xfrm>
              <a:off x="4735730" y="5345022"/>
              <a:ext cx="2905088" cy="976315"/>
            </a:xfrm>
            <a:custGeom>
              <a:avLst/>
              <a:gdLst>
                <a:gd name="connsiteX0" fmla="*/ 0 w 976315"/>
                <a:gd name="connsiteY0" fmla="*/ 0 h 976315"/>
                <a:gd name="connsiteX1" fmla="*/ 976315 w 976315"/>
                <a:gd name="connsiteY1" fmla="*/ 0 h 976315"/>
                <a:gd name="connsiteX2" fmla="*/ 976315 w 976315"/>
                <a:gd name="connsiteY2" fmla="*/ 976315 h 976315"/>
                <a:gd name="connsiteX3" fmla="*/ 0 w 976315"/>
                <a:gd name="connsiteY3" fmla="*/ 976315 h 976315"/>
                <a:gd name="connsiteX4" fmla="*/ 0 w 976315"/>
                <a:gd name="connsiteY4" fmla="*/ 0 h 97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315" h="976315">
                  <a:moveTo>
                    <a:pt x="0" y="0"/>
                  </a:moveTo>
                  <a:lnTo>
                    <a:pt x="976315" y="0"/>
                  </a:lnTo>
                  <a:lnTo>
                    <a:pt x="976315" y="976315"/>
                  </a:lnTo>
                  <a:lnTo>
                    <a:pt x="0" y="9763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kern="1200" dirty="0"/>
                <a:t>PM2.5 årsmiddel grænseværdi</a:t>
              </a:r>
            </a:p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600" dirty="0"/>
                <a:t>DK/EU 25 µg/m3</a:t>
              </a:r>
            </a:p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600" kern="12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WHO 10</a:t>
              </a:r>
              <a:r>
                <a:rPr lang="da-DK" sz="16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 µg/m3</a:t>
              </a:r>
              <a:endParaRPr lang="en-GB" sz="1600" kern="1200" dirty="0">
                <a:solidFill>
                  <a:schemeClr val="tx1"/>
                </a:solidFill>
                <a:highlight>
                  <a:srgbClr val="FFFF00"/>
                </a:highlight>
              </a:endParaRPr>
            </a:p>
          </p:txBody>
        </p:sp>
        <p:sp>
          <p:nvSpPr>
            <p:cNvPr id="34" name="Kombinationstegning: figur 33">
              <a:extLst>
                <a:ext uri="{FF2B5EF4-FFF2-40B4-BE49-F238E27FC236}">
                  <a16:creationId xmlns:a16="http://schemas.microsoft.com/office/drawing/2014/main" xmlns="" id="{A8207C2F-E8E0-4C83-86A9-BD65153BA67E}"/>
                </a:ext>
              </a:extLst>
            </p:cNvPr>
            <p:cNvSpPr/>
            <p:nvPr/>
          </p:nvSpPr>
          <p:spPr>
            <a:xfrm>
              <a:off x="8092728" y="5322794"/>
              <a:ext cx="2812054" cy="976315"/>
            </a:xfrm>
            <a:custGeom>
              <a:avLst/>
              <a:gdLst>
                <a:gd name="connsiteX0" fmla="*/ 0 w 976315"/>
                <a:gd name="connsiteY0" fmla="*/ 0 h 976315"/>
                <a:gd name="connsiteX1" fmla="*/ 976315 w 976315"/>
                <a:gd name="connsiteY1" fmla="*/ 0 h 976315"/>
                <a:gd name="connsiteX2" fmla="*/ 976315 w 976315"/>
                <a:gd name="connsiteY2" fmla="*/ 976315 h 976315"/>
                <a:gd name="connsiteX3" fmla="*/ 0 w 976315"/>
                <a:gd name="connsiteY3" fmla="*/ 976315 h 976315"/>
                <a:gd name="connsiteX4" fmla="*/ 0 w 976315"/>
                <a:gd name="connsiteY4" fmla="*/ 0 h 9763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6315" h="976315">
                  <a:moveTo>
                    <a:pt x="0" y="0"/>
                  </a:moveTo>
                  <a:lnTo>
                    <a:pt x="976315" y="0"/>
                  </a:lnTo>
                  <a:lnTo>
                    <a:pt x="976315" y="976315"/>
                  </a:lnTo>
                  <a:lnTo>
                    <a:pt x="0" y="976315"/>
                  </a:lnTo>
                  <a:lnTo>
                    <a:pt x="0" y="0"/>
                  </a:lnTo>
                  <a:close/>
                </a:path>
              </a:pathLst>
            </a:cu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87630" tIns="87630" rIns="87630" bIns="87630" numCol="1" spcCol="1270" anchor="ctr" anchorCtr="0">
              <a:noAutofit/>
            </a:bodyPr>
            <a:lstStyle/>
            <a:p>
              <a:pPr marL="0" lvl="0" indent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da-DK" sz="1600" kern="1200" dirty="0"/>
                <a:t>PM10 årsmiddel grænseværdi</a:t>
              </a:r>
            </a:p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600" dirty="0"/>
                <a:t>DK/EU 40 µg/m3</a:t>
              </a:r>
            </a:p>
            <a:p>
              <a:pPr lvl="0" defTabSz="10223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da-DK" sz="1600" kern="12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WHO 20 </a:t>
              </a:r>
              <a:r>
                <a:rPr lang="da-DK" sz="1600" dirty="0">
                  <a:solidFill>
                    <a:schemeClr val="tx1"/>
                  </a:solidFill>
                  <a:highlight>
                    <a:srgbClr val="FFFF00"/>
                  </a:highlight>
                </a:rPr>
                <a:t>µg/m3</a:t>
              </a:r>
              <a:endParaRPr lang="en-GB" sz="1600" kern="1200" dirty="0">
                <a:solidFill>
                  <a:schemeClr val="tx1"/>
                </a:solidFill>
                <a:highlight>
                  <a:srgbClr val="FFFF00"/>
                </a:highlight>
              </a:endParaRPr>
            </a:p>
          </p:txBody>
        </p:sp>
      </p:grpSp>
      <p:sp>
        <p:nvSpPr>
          <p:cNvPr id="36" name="Rektangel 35">
            <a:extLst>
              <a:ext uri="{FF2B5EF4-FFF2-40B4-BE49-F238E27FC236}">
                <a16:creationId xmlns:a16="http://schemas.microsoft.com/office/drawing/2014/main" xmlns="" id="{B79EE968-7BFF-47BA-9E93-C12BC71DCA90}"/>
              </a:ext>
            </a:extLst>
          </p:cNvPr>
          <p:cNvSpPr/>
          <p:nvPr/>
        </p:nvSpPr>
        <p:spPr>
          <a:xfrm>
            <a:off x="1067251" y="5751818"/>
            <a:ext cx="10298049" cy="6001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100" dirty="0" err="1"/>
              <a:t>Kilde</a:t>
            </a:r>
            <a:r>
              <a:rPr lang="en-GB" sz="1100" dirty="0"/>
              <a:t>: </a:t>
            </a:r>
            <a:r>
              <a:rPr lang="en-GB" sz="1100" dirty="0" err="1"/>
              <a:t>Ellermann</a:t>
            </a:r>
            <a:r>
              <a:rPr lang="en-GB" sz="1100" dirty="0"/>
              <a:t> T et al. </a:t>
            </a:r>
            <a:r>
              <a:rPr lang="en-GB" sz="1100" dirty="0" err="1"/>
              <a:t>Luftkvalitet</a:t>
            </a:r>
            <a:r>
              <a:rPr lang="en-GB" sz="1100" dirty="0"/>
              <a:t> og </a:t>
            </a:r>
            <a:r>
              <a:rPr lang="en-GB" sz="1100" dirty="0" err="1"/>
              <a:t>helbredseffekter</a:t>
            </a:r>
            <a:r>
              <a:rPr lang="en-GB" sz="1100" dirty="0"/>
              <a:t> I </a:t>
            </a:r>
            <a:r>
              <a:rPr lang="en-GB" sz="1100" dirty="0" err="1"/>
              <a:t>Danmark</a:t>
            </a:r>
            <a:r>
              <a:rPr lang="en-GB" sz="1100" dirty="0"/>
              <a:t>, status 2018 </a:t>
            </a:r>
            <a:r>
              <a:rPr lang="en-GB" sz="1100" dirty="0" err="1"/>
              <a:t>Notat</a:t>
            </a:r>
            <a:r>
              <a:rPr lang="en-GB" sz="1100" dirty="0"/>
              <a:t> </a:t>
            </a:r>
            <a:r>
              <a:rPr lang="en-GB" sz="1100" dirty="0" err="1"/>
              <a:t>fra</a:t>
            </a:r>
            <a:r>
              <a:rPr lang="en-GB" sz="1100" dirty="0"/>
              <a:t> DCE - </a:t>
            </a:r>
            <a:r>
              <a:rPr lang="en-GB" sz="1100" dirty="0" err="1"/>
              <a:t>Nationalt</a:t>
            </a:r>
            <a:r>
              <a:rPr lang="en-GB" sz="1100" dirty="0"/>
              <a:t> </a:t>
            </a:r>
            <a:r>
              <a:rPr lang="en-GB" sz="1100" dirty="0" err="1"/>
              <a:t>Center</a:t>
            </a:r>
            <a:r>
              <a:rPr lang="en-GB" sz="1100" dirty="0"/>
              <a:t> for </a:t>
            </a:r>
            <a:r>
              <a:rPr lang="en-GB" sz="1100" dirty="0" err="1"/>
              <a:t>Miljø</a:t>
            </a:r>
            <a:r>
              <a:rPr lang="en-GB" sz="1100" dirty="0"/>
              <a:t> og </a:t>
            </a:r>
            <a:r>
              <a:rPr lang="en-GB" sz="1100" dirty="0" err="1"/>
              <a:t>Energi</a:t>
            </a:r>
            <a:r>
              <a:rPr lang="en-GB" sz="1100" dirty="0"/>
              <a:t> Dato: 21-08-2019: </a:t>
            </a:r>
          </a:p>
          <a:p>
            <a:r>
              <a:rPr lang="en-GB" sz="1100" dirty="0"/>
              <a:t>Det </a:t>
            </a:r>
            <a:r>
              <a:rPr lang="en-GB" sz="1100" dirty="0" err="1"/>
              <a:t>fremgår</a:t>
            </a:r>
            <a:r>
              <a:rPr lang="en-GB" sz="1100" dirty="0"/>
              <a:t> </a:t>
            </a:r>
            <a:r>
              <a:rPr lang="en-GB" sz="1100" dirty="0" err="1"/>
              <a:t>af</a:t>
            </a:r>
            <a:r>
              <a:rPr lang="en-GB" sz="1100" dirty="0"/>
              <a:t> DCEs </a:t>
            </a:r>
            <a:r>
              <a:rPr lang="en-GB" sz="1100" dirty="0" err="1"/>
              <a:t>hjemmeside</a:t>
            </a:r>
            <a:r>
              <a:rPr lang="en-GB" sz="1100" dirty="0"/>
              <a:t> at “</a:t>
            </a:r>
            <a:r>
              <a:rPr lang="da-DK" sz="1100" dirty="0"/>
              <a:t>Siden 2017 har der ikke været observeret overskridelser af de danske grænseværdier, mens der dog fortsat er en række overskridelser af WHO’s anbefalinger for luftkvalitet.”</a:t>
            </a:r>
            <a:endParaRPr lang="en-GB" sz="1100" dirty="0"/>
          </a:p>
        </p:txBody>
      </p:sp>
      <p:sp>
        <p:nvSpPr>
          <p:cNvPr id="37" name="Rektangel 36">
            <a:extLst>
              <a:ext uri="{FF2B5EF4-FFF2-40B4-BE49-F238E27FC236}">
                <a16:creationId xmlns:a16="http://schemas.microsoft.com/office/drawing/2014/main" xmlns="" id="{946D7657-16E4-4604-AD86-851A5966F226}"/>
              </a:ext>
            </a:extLst>
          </p:cNvPr>
          <p:cNvSpPr/>
          <p:nvPr/>
        </p:nvSpPr>
        <p:spPr>
          <a:xfrm>
            <a:off x="1067251" y="4212117"/>
            <a:ext cx="32012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/>
              <a:t>Udviklingstendens for årsmiddelværdier af kvælstofoxider (NO2) for perioden 1983 til 2018.</a:t>
            </a:r>
          </a:p>
        </p:txBody>
      </p:sp>
      <p:sp>
        <p:nvSpPr>
          <p:cNvPr id="38" name="Rektangel 37">
            <a:extLst>
              <a:ext uri="{FF2B5EF4-FFF2-40B4-BE49-F238E27FC236}">
                <a16:creationId xmlns:a16="http://schemas.microsoft.com/office/drawing/2014/main" xmlns="" id="{DAA92543-EBC8-41B9-9EC0-D6484D269237}"/>
              </a:ext>
            </a:extLst>
          </p:cNvPr>
          <p:cNvSpPr/>
          <p:nvPr/>
        </p:nvSpPr>
        <p:spPr>
          <a:xfrm>
            <a:off x="4651840" y="4245968"/>
            <a:ext cx="2883284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/>
              <a:t>Udviklingstendens over perioden 2007 til 2018 for årsmiddelkoncentrationer af PM2,5.</a:t>
            </a:r>
          </a:p>
        </p:txBody>
      </p:sp>
      <p:sp>
        <p:nvSpPr>
          <p:cNvPr id="39" name="Rektangel 38">
            <a:extLst>
              <a:ext uri="{FF2B5EF4-FFF2-40B4-BE49-F238E27FC236}">
                <a16:creationId xmlns:a16="http://schemas.microsoft.com/office/drawing/2014/main" xmlns="" id="{523F3737-8266-4671-AB70-AAE93989D089}"/>
              </a:ext>
            </a:extLst>
          </p:cNvPr>
          <p:cNvSpPr/>
          <p:nvPr/>
        </p:nvSpPr>
        <p:spPr>
          <a:xfrm>
            <a:off x="8015256" y="4237736"/>
            <a:ext cx="2743200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a-DK" sz="1100" dirty="0"/>
              <a:t>Udviklingstendens over perioden 2001 til 2018 for årsmiddelkoncentrationer af PM10.</a:t>
            </a:r>
            <a:endParaRPr lang="en-GB" sz="1100" dirty="0"/>
          </a:p>
        </p:txBody>
      </p:sp>
      <p:sp>
        <p:nvSpPr>
          <p:cNvPr id="40" name="Tekstfelt 39">
            <a:extLst>
              <a:ext uri="{FF2B5EF4-FFF2-40B4-BE49-F238E27FC236}">
                <a16:creationId xmlns:a16="http://schemas.microsoft.com/office/drawing/2014/main" xmlns="" id="{089F4C8C-F74B-4BC5-8121-790040CD6E17}"/>
              </a:ext>
            </a:extLst>
          </p:cNvPr>
          <p:cNvSpPr txBox="1"/>
          <p:nvPr/>
        </p:nvSpPr>
        <p:spPr>
          <a:xfrm>
            <a:off x="645922" y="2503269"/>
            <a:ext cx="5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WHO</a:t>
            </a:r>
            <a:endParaRPr lang="en-GB" sz="1000" dirty="0"/>
          </a:p>
        </p:txBody>
      </p:sp>
      <p:sp>
        <p:nvSpPr>
          <p:cNvPr id="41" name="Tekstfelt 40">
            <a:extLst>
              <a:ext uri="{FF2B5EF4-FFF2-40B4-BE49-F238E27FC236}">
                <a16:creationId xmlns:a16="http://schemas.microsoft.com/office/drawing/2014/main" xmlns="" id="{00A8C0B1-9D3E-48E5-ABF0-18D216CC6859}"/>
              </a:ext>
            </a:extLst>
          </p:cNvPr>
          <p:cNvSpPr txBox="1"/>
          <p:nvPr/>
        </p:nvSpPr>
        <p:spPr>
          <a:xfrm>
            <a:off x="638262" y="2380158"/>
            <a:ext cx="5522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a-DK" sz="1000" dirty="0"/>
              <a:t>DK/EU</a:t>
            </a:r>
            <a:endParaRPr lang="en-GB" sz="1000" dirty="0"/>
          </a:p>
        </p:txBody>
      </p:sp>
    </p:spTree>
    <p:extLst>
      <p:ext uri="{BB962C8B-B14F-4D97-AF65-F5344CB8AC3E}">
        <p14:creationId xmlns:p14="http://schemas.microsoft.com/office/powerpoint/2010/main" xmlns="" val="35524691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Billede 4" descr="IMG_064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4608" y="314821"/>
            <a:ext cx="6057672" cy="3400798"/>
          </a:xfrm>
          <a:prstGeom prst="rect">
            <a:avLst/>
          </a:prstGeom>
        </p:spPr>
      </p:pic>
      <p:pic>
        <p:nvPicPr>
          <p:cNvPr id="6" name="Billede 5" descr="IMG_0870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224272" y="318346"/>
            <a:ext cx="6123432" cy="3437716"/>
          </a:xfrm>
          <a:prstGeom prst="rect">
            <a:avLst/>
          </a:prstGeom>
        </p:spPr>
      </p:pic>
      <p:pic>
        <p:nvPicPr>
          <p:cNvPr id="7" name="Billede 6" descr="IMG_0872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814344" y="3246507"/>
            <a:ext cx="5640552" cy="3166626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640</TotalTime>
  <Words>532</Words>
  <Application>Microsoft Office PowerPoint</Application>
  <PresentationFormat>Brugerdefineret</PresentationFormat>
  <Paragraphs>63</Paragraphs>
  <Slides>6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Diastitler</vt:lpstr>
      </vt:variant>
      <vt:variant>
        <vt:i4>6</vt:i4>
      </vt:variant>
    </vt:vector>
  </HeadingPairs>
  <TitlesOfParts>
    <vt:vector size="7" baseType="lpstr">
      <vt:lpstr>Office-tema</vt:lpstr>
      <vt:lpstr>Dias nummer 1</vt:lpstr>
      <vt:lpstr>Dias nummer 2</vt:lpstr>
      <vt:lpstr>Støj – DK versus WHO</vt:lpstr>
      <vt:lpstr>Luftforurening – DK/EU versus WHO</vt:lpstr>
      <vt:lpstr>Luftforurening – DK/EU versus WHO</vt:lpstr>
      <vt:lpstr>Dias nummer 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PowerPoint-præsentation</dc:title>
  <dc:creator>Mogens Westergaard</dc:creator>
  <cp:lastModifiedBy>Bent</cp:lastModifiedBy>
  <cp:revision>72</cp:revision>
  <dcterms:created xsi:type="dcterms:W3CDTF">2019-11-02T12:21:35Z</dcterms:created>
  <dcterms:modified xsi:type="dcterms:W3CDTF">2019-11-03T12:20:22Z</dcterms:modified>
</cp:coreProperties>
</file>